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1" r:id="rId4"/>
    <p:sldMasterId id="2147483732" r:id="rId5"/>
    <p:sldMasterId id="214748373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y="5143500" cx="9144000"/>
  <p:notesSz cx="6858000" cy="9144000"/>
  <p:embeddedFontLst>
    <p:embeddedFont>
      <p:font typeface="Inter"/>
      <p:regular r:id="rId42"/>
      <p:bold r:id="rId43"/>
    </p:embeddedFont>
    <p:embeddedFont>
      <p:font typeface="Anybody SemiBold"/>
      <p:regular r:id="rId44"/>
      <p:bold r:id="rId45"/>
      <p:italic r:id="rId46"/>
      <p:boldItalic r:id="rId47"/>
    </p:embeddedFont>
    <p:embeddedFont>
      <p:font typeface="Work Sans"/>
      <p:regular r:id="rId48"/>
      <p:bold r:id="rId49"/>
      <p:italic r:id="rId50"/>
      <p:boldItalic r:id="rId51"/>
    </p:embeddedFont>
    <p:embeddedFont>
      <p:font typeface="Work Sans SemiBold"/>
      <p:regular r:id="rId52"/>
      <p:bold r:id="rId53"/>
      <p:italic r:id="rId54"/>
      <p:boldItalic r:id="rId55"/>
    </p:embeddedFont>
    <p:embeddedFont>
      <p:font typeface="Work Sans Light"/>
      <p:regular r:id="rId56"/>
      <p:bold r:id="rId57"/>
      <p:italic r:id="rId58"/>
      <p:boldItalic r:id="rId59"/>
    </p:embeddedFont>
    <p:embeddedFont>
      <p:font typeface="Anybody"/>
      <p:regular r:id="rId60"/>
      <p:bold r:id="rId61"/>
      <p:italic r:id="rId62"/>
      <p:boldItalic r:id="rId63"/>
    </p:embeddedFont>
    <p:embeddedFont>
      <p:font typeface="Inter SemiBold"/>
      <p:regular r:id="rId64"/>
      <p:bold r:id="rId65"/>
    </p:embeddedFont>
    <p:embeddedFont>
      <p:font typeface="Anybody ExtraBold"/>
      <p:bold r:id="rId66"/>
      <p:boldItalic r:id="rId67"/>
    </p:embeddedFont>
    <p:embeddedFont>
      <p:font typeface="Lato"/>
      <p:regular r:id="rId68"/>
      <p:bold r:id="rId69"/>
      <p:italic r:id="rId70"/>
      <p:boldItalic r:id="rId71"/>
    </p:embeddedFont>
    <p:embeddedFont>
      <p:font typeface="Lato Light"/>
      <p:regular r:id="rId72"/>
      <p:bold r:id="rId73"/>
      <p:italic r:id="rId74"/>
      <p:boldItalic r:id="rId75"/>
    </p:embeddedFont>
    <p:embeddedFont>
      <p:font typeface="Work Sans Medium"/>
      <p:regular r:id="rId76"/>
      <p:bold r:id="rId77"/>
      <p:italic r:id="rId78"/>
      <p:boldItalic r:id="rId79"/>
    </p:embeddedFont>
    <p:embeddedFont>
      <p:font typeface="Inter Medium"/>
      <p:regular r:id="rId80"/>
      <p:bold r:id="rId81"/>
    </p:embeddedFont>
    <p:embeddedFont>
      <p:font typeface="Anybody Black"/>
      <p:bold r:id="rId82"/>
      <p:boldItalic r:id="rId8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3" Type="http://schemas.openxmlformats.org/officeDocument/2006/relationships/font" Target="fonts/AnybodyBlack-boldItalic.fntdata"/><Relationship Id="rId42" Type="http://schemas.openxmlformats.org/officeDocument/2006/relationships/font" Target="fonts/Inter-regular.fntdata"/><Relationship Id="rId41" Type="http://schemas.openxmlformats.org/officeDocument/2006/relationships/slide" Target="slides/slide34.xml"/><Relationship Id="rId44" Type="http://schemas.openxmlformats.org/officeDocument/2006/relationships/font" Target="fonts/AnybodySemiBold-regular.fntdata"/><Relationship Id="rId43" Type="http://schemas.openxmlformats.org/officeDocument/2006/relationships/font" Target="fonts/Inter-bold.fntdata"/><Relationship Id="rId46" Type="http://schemas.openxmlformats.org/officeDocument/2006/relationships/font" Target="fonts/AnybodySemiBold-italic.fntdata"/><Relationship Id="rId45" Type="http://schemas.openxmlformats.org/officeDocument/2006/relationships/font" Target="fonts/AnybodySemiBold-bold.fntdata"/><Relationship Id="rId80" Type="http://schemas.openxmlformats.org/officeDocument/2006/relationships/font" Target="fonts/InterMedium-regular.fntdata"/><Relationship Id="rId82" Type="http://schemas.openxmlformats.org/officeDocument/2006/relationships/font" Target="fonts/AnybodyBlack-bold.fntdata"/><Relationship Id="rId81" Type="http://schemas.openxmlformats.org/officeDocument/2006/relationships/font" Target="fonts/InterMedium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WorkSans-regular.fntdata"/><Relationship Id="rId47" Type="http://schemas.openxmlformats.org/officeDocument/2006/relationships/font" Target="fonts/AnybodySemiBold-boldItalic.fntdata"/><Relationship Id="rId49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LatoLight-bold.fntdata"/><Relationship Id="rId72" Type="http://schemas.openxmlformats.org/officeDocument/2006/relationships/font" Target="fonts/LatoLight-regular.fntdata"/><Relationship Id="rId31" Type="http://schemas.openxmlformats.org/officeDocument/2006/relationships/slide" Target="slides/slide24.xml"/><Relationship Id="rId75" Type="http://schemas.openxmlformats.org/officeDocument/2006/relationships/font" Target="fonts/LatoLight-boldItalic.fntdata"/><Relationship Id="rId30" Type="http://schemas.openxmlformats.org/officeDocument/2006/relationships/slide" Target="slides/slide23.xml"/><Relationship Id="rId74" Type="http://schemas.openxmlformats.org/officeDocument/2006/relationships/font" Target="fonts/LatoLight-italic.fntdata"/><Relationship Id="rId33" Type="http://schemas.openxmlformats.org/officeDocument/2006/relationships/slide" Target="slides/slide26.xml"/><Relationship Id="rId77" Type="http://schemas.openxmlformats.org/officeDocument/2006/relationships/font" Target="fonts/WorkSansMedium-bold.fntdata"/><Relationship Id="rId32" Type="http://schemas.openxmlformats.org/officeDocument/2006/relationships/slide" Target="slides/slide25.xml"/><Relationship Id="rId76" Type="http://schemas.openxmlformats.org/officeDocument/2006/relationships/font" Target="fonts/WorkSansMedium-regular.fntdata"/><Relationship Id="rId35" Type="http://schemas.openxmlformats.org/officeDocument/2006/relationships/slide" Target="slides/slide28.xml"/><Relationship Id="rId79" Type="http://schemas.openxmlformats.org/officeDocument/2006/relationships/font" Target="fonts/WorkSansMedium-boldItalic.fntdata"/><Relationship Id="rId34" Type="http://schemas.openxmlformats.org/officeDocument/2006/relationships/slide" Target="slides/slide27.xml"/><Relationship Id="rId78" Type="http://schemas.openxmlformats.org/officeDocument/2006/relationships/font" Target="fonts/WorkSansMedium-italic.fntdata"/><Relationship Id="rId71" Type="http://schemas.openxmlformats.org/officeDocument/2006/relationships/font" Target="fonts/Lato-boldItalic.fntdata"/><Relationship Id="rId70" Type="http://schemas.openxmlformats.org/officeDocument/2006/relationships/font" Target="fonts/Lato-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Anybody-italic.fntdata"/><Relationship Id="rId61" Type="http://schemas.openxmlformats.org/officeDocument/2006/relationships/font" Target="fonts/Anybody-bold.fntdata"/><Relationship Id="rId20" Type="http://schemas.openxmlformats.org/officeDocument/2006/relationships/slide" Target="slides/slide13.xml"/><Relationship Id="rId64" Type="http://schemas.openxmlformats.org/officeDocument/2006/relationships/font" Target="fonts/InterSemiBold-regular.fntdata"/><Relationship Id="rId63" Type="http://schemas.openxmlformats.org/officeDocument/2006/relationships/font" Target="fonts/Anybody-boldItalic.fntdata"/><Relationship Id="rId22" Type="http://schemas.openxmlformats.org/officeDocument/2006/relationships/slide" Target="slides/slide15.xml"/><Relationship Id="rId66" Type="http://schemas.openxmlformats.org/officeDocument/2006/relationships/font" Target="fonts/AnybodyExtraBold-bold.fntdata"/><Relationship Id="rId21" Type="http://schemas.openxmlformats.org/officeDocument/2006/relationships/slide" Target="slides/slide14.xml"/><Relationship Id="rId65" Type="http://schemas.openxmlformats.org/officeDocument/2006/relationships/font" Target="fonts/InterSemiBold-bold.fntdata"/><Relationship Id="rId24" Type="http://schemas.openxmlformats.org/officeDocument/2006/relationships/slide" Target="slides/slide17.xml"/><Relationship Id="rId68" Type="http://schemas.openxmlformats.org/officeDocument/2006/relationships/font" Target="fonts/Lato-regular.fntdata"/><Relationship Id="rId23" Type="http://schemas.openxmlformats.org/officeDocument/2006/relationships/slide" Target="slides/slide16.xml"/><Relationship Id="rId67" Type="http://schemas.openxmlformats.org/officeDocument/2006/relationships/font" Target="fonts/AnybodyExtraBold-boldItalic.fntdata"/><Relationship Id="rId60" Type="http://schemas.openxmlformats.org/officeDocument/2006/relationships/font" Target="fonts/Anybody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Lato-bold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WorkSans-boldItalic.fntdata"/><Relationship Id="rId50" Type="http://schemas.openxmlformats.org/officeDocument/2006/relationships/font" Target="fonts/WorkSans-italic.fntdata"/><Relationship Id="rId53" Type="http://schemas.openxmlformats.org/officeDocument/2006/relationships/font" Target="fonts/WorkSansSemiBold-bold.fntdata"/><Relationship Id="rId52" Type="http://schemas.openxmlformats.org/officeDocument/2006/relationships/font" Target="fonts/WorkSansSemiBold-regular.fntdata"/><Relationship Id="rId11" Type="http://schemas.openxmlformats.org/officeDocument/2006/relationships/slide" Target="slides/slide4.xml"/><Relationship Id="rId55" Type="http://schemas.openxmlformats.org/officeDocument/2006/relationships/font" Target="fonts/WorkSansSemiBold-boldItalic.fntdata"/><Relationship Id="rId10" Type="http://schemas.openxmlformats.org/officeDocument/2006/relationships/slide" Target="slides/slide3.xml"/><Relationship Id="rId54" Type="http://schemas.openxmlformats.org/officeDocument/2006/relationships/font" Target="fonts/WorkSansSemiBold-italic.fntdata"/><Relationship Id="rId13" Type="http://schemas.openxmlformats.org/officeDocument/2006/relationships/slide" Target="slides/slide6.xml"/><Relationship Id="rId57" Type="http://schemas.openxmlformats.org/officeDocument/2006/relationships/font" Target="fonts/WorkSansLight-bold.fntdata"/><Relationship Id="rId12" Type="http://schemas.openxmlformats.org/officeDocument/2006/relationships/slide" Target="slides/slide5.xml"/><Relationship Id="rId56" Type="http://schemas.openxmlformats.org/officeDocument/2006/relationships/font" Target="fonts/WorkSansLight-regular.fntdata"/><Relationship Id="rId15" Type="http://schemas.openxmlformats.org/officeDocument/2006/relationships/slide" Target="slides/slide8.xml"/><Relationship Id="rId59" Type="http://schemas.openxmlformats.org/officeDocument/2006/relationships/font" Target="fonts/WorkSansLight-boldItalic.fntdata"/><Relationship Id="rId14" Type="http://schemas.openxmlformats.org/officeDocument/2006/relationships/slide" Target="slides/slide7.xml"/><Relationship Id="rId58" Type="http://schemas.openxmlformats.org/officeDocument/2006/relationships/font" Target="fonts/WorkSansLight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2.png>
</file>

<file path=ppt/media/image15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2.png>
</file>

<file path=ppt/media/image43.png>
</file>

<file path=ppt/media/image46.png>
</file>

<file path=ppt/media/image47.png>
</file>

<file path=ppt/media/image48.png>
</file>

<file path=ppt/media/image49.jpg>
</file>

<file path=ppt/media/image50.jp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3.png>
</file>

<file path=ppt/media/image74.png>
</file>

<file path=ppt/media/image7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136332c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136332c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4b7889c9f7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4b7889c9f7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2e87b91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g222e87b91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4b7889c9f7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4b7889c9f7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Si trabajamos con una tabla de la que no conocemos su procedencia o bien que bajamos de una página poco confiable, los datos no serán fiables y nos pueden llevar a análisis erróneos.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 igual manera, si no podemos reconstruir el camino completo del dato desde su captura hasta la actualidad, el conjunto de datos no tiene trazabilidad.</a:t>
            </a:r>
            <a:endParaRPr sz="1400">
              <a:solidFill>
                <a:schemeClr val="dk1"/>
              </a:solidFill>
              <a:highlight>
                <a:srgbClr val="343541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4b7889c9f7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4b7889c9f7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Si trabajamos con una tabla de la que no conocemos su procedencia o bien que bajamos de una página poco confiable, los datos no serán fiables y nos pueden llevar a análisis erróneos.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 igual manera, si no podemos reconstruir el camino completo del dato desde su captura hasta la actualidad, el conjunto de datos no tiene trazabilidad.</a:t>
            </a:r>
            <a:endParaRPr sz="1400">
              <a:solidFill>
                <a:schemeClr val="dk1"/>
              </a:solidFill>
              <a:highlight>
                <a:srgbClr val="343541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4b7889c9f7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4b7889c9f7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Si trabajamos con una tabla de la que no conocemos su procedencia o bien que bajamos de una página poco confiable, los datos no serán fiables y nos pueden llevar a análisis erróneos.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 igual manera, si no podemos reconstruir el camino completo del dato desde su captura hasta la actualidad, el conjunto de datos no tiene trazabilidad.</a:t>
            </a:r>
            <a:endParaRPr sz="1400">
              <a:solidFill>
                <a:schemeClr val="dk1"/>
              </a:solidFill>
              <a:highlight>
                <a:srgbClr val="343541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4b7889c9f7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4b7889c9f7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4b7889c9f7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24b7889c9f7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252d14394e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252d14394e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252d14394e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252d14394e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4b7889c9f7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4b7889c9f7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4136332c5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24136332c5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4b7889c9f7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4b7889c9f7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4b7889c9f7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4b7889c9f7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4b7889c9f7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4b7889c9f7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254e8b977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2254e8b977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4b7889c9f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24b7889c9f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254e8b977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254e8b977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4b7889c9f7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4b7889c9f7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24b7889c9f7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3" name="Google Shape;643;g24b7889c9f7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01111ff978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g201111ff978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199bd7afcb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5" name="Google Shape;655;g2199bd7afcb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Nota: se requiere dar una resumen de lo visto en la lecture. Se pueden agregar más diapositivas, según los requerimientos de la clase. Aquí se dejan algunas diapositivas de resumen.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d6548f873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1d6548f873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highlight>
                <a:srgbClr val="93C47D"/>
              </a:highlight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d684b81ce8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2" name="Google Shape;662;g1d684b81ce8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Agregar los conceptos vistos.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4136332c5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4136332c5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1920 x 1080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4136332c53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24136332c53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d155fbd7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1d155fbd7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Tu feedback es muy importante.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Es importante recordar que al final de cada Homework o Guia de clase, tendrás acceso a un formulario para reportar mejoras (o errores) de los recursos educativos que vas usando y de esta forma podremos accionar y mejorar la experiencia de ustedes y los que vendrán.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(Recomendamos que el instructor pueda abrir el formulario)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1d6548f873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4" name="Google Shape;714;g1d6548f873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d6548f873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g1d6548f873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4b7889c9f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4b7889c9f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1920 x 1080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2d641cd0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22d641cd0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4b7889c9f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4b7889c9f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252d14394e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252d14394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26fab120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26fab120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8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15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1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1">
  <p:cSld name="SECTION_HEADER_2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1">
  <p:cSld name="TITLE_AND_BODY_1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2">
  <p:cSld name="SECTION_HEADER_3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2">
  <p:cSld name="TITLE_AND_BODY_1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4">
  <p:cSld name="TITLE_AND_BODY_1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3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>
  <p:cSld name="TITLE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1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0" name="Google Shape;110;p31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p31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 1">
  <p:cSld name="TITLE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7" name="Google Shape;117;p3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8" name="Google Shape;118;p3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5">
  <p:cSld name="TITLE_AND_BODY_15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6">
  <p:cSld name="TITLE_AND_BODY_16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3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7">
  <p:cSld name="TITLE_AND_BODY_1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8">
  <p:cSld name="TITLE_AND_BODY_1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9">
  <p:cSld name="TITLE_AND_BODY_1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0">
  <p:cSld name="TITLE_AND_BODY_2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 1">
  <p:cSld name="TITLE_AND_TWO_COLUMNS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4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49" name="Google Shape;149;p4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4" name="Google Shape;15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" name="Google Shape;15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158" name="Google Shape;15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" name="Google Shape;164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" name="Google Shape;16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0" name="Google Shape;170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1" name="Google Shape;171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6" name="Google Shape;176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79" name="Google Shape;179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" name="Google Shape;18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Google Shape;181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  <p:sp>
        <p:nvSpPr>
          <p:cNvPr id="184" name="Google Shape;18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Google Shape;18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189" name="Google Shape;189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" name="Google Shape;190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1" name="Google Shape;19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195" name="Google Shape;19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199" name="Google Shape;199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" name="Google Shape;20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" name="Google Shape;20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5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56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56"/>
          <p:cNvSpPr/>
          <p:nvPr/>
        </p:nvSpPr>
        <p:spPr>
          <a:xfrm rot="503487">
            <a:off x="1145079" y="680752"/>
            <a:ext cx="6748201" cy="2832055"/>
          </a:xfrm>
          <a:custGeom>
            <a:rect b="b" l="l" r="r" t="t"/>
            <a:pathLst>
              <a:path extrusionOk="0" h="94414" w="224969">
                <a:moveTo>
                  <a:pt x="216301" y="1"/>
                </a:moveTo>
                <a:cubicBezTo>
                  <a:pt x="215622" y="394"/>
                  <a:pt x="214944" y="787"/>
                  <a:pt x="214289" y="1204"/>
                </a:cubicBezTo>
                <a:cubicBezTo>
                  <a:pt x="211693" y="2835"/>
                  <a:pt x="209348" y="4668"/>
                  <a:pt x="207109" y="6561"/>
                </a:cubicBezTo>
                <a:cubicBezTo>
                  <a:pt x="204871" y="8478"/>
                  <a:pt x="202835" y="10431"/>
                  <a:pt x="200847" y="12336"/>
                </a:cubicBezTo>
                <a:cubicBezTo>
                  <a:pt x="196858" y="16158"/>
                  <a:pt x="193048" y="19789"/>
                  <a:pt x="188929" y="22516"/>
                </a:cubicBezTo>
                <a:cubicBezTo>
                  <a:pt x="187893" y="23170"/>
                  <a:pt x="186857" y="23813"/>
                  <a:pt x="185785" y="24349"/>
                </a:cubicBezTo>
                <a:cubicBezTo>
                  <a:pt x="184726" y="24921"/>
                  <a:pt x="183618" y="25385"/>
                  <a:pt x="182487" y="25826"/>
                </a:cubicBezTo>
                <a:cubicBezTo>
                  <a:pt x="181344" y="26266"/>
                  <a:pt x="180154" y="26635"/>
                  <a:pt x="178951" y="26980"/>
                </a:cubicBezTo>
                <a:cubicBezTo>
                  <a:pt x="177725" y="27314"/>
                  <a:pt x="176499" y="27612"/>
                  <a:pt x="175225" y="27873"/>
                </a:cubicBezTo>
                <a:cubicBezTo>
                  <a:pt x="170141" y="28933"/>
                  <a:pt x="164699" y="29469"/>
                  <a:pt x="159068" y="30386"/>
                </a:cubicBezTo>
                <a:cubicBezTo>
                  <a:pt x="156258" y="30850"/>
                  <a:pt x="153388" y="31421"/>
                  <a:pt x="150507" y="32243"/>
                </a:cubicBezTo>
                <a:cubicBezTo>
                  <a:pt x="149067" y="32648"/>
                  <a:pt x="147626" y="33136"/>
                  <a:pt x="146197" y="33684"/>
                </a:cubicBezTo>
                <a:cubicBezTo>
                  <a:pt x="144768" y="34267"/>
                  <a:pt x="143352" y="34898"/>
                  <a:pt x="141982" y="35648"/>
                </a:cubicBezTo>
                <a:cubicBezTo>
                  <a:pt x="139220" y="37136"/>
                  <a:pt x="136660" y="39089"/>
                  <a:pt x="134446" y="41208"/>
                </a:cubicBezTo>
                <a:cubicBezTo>
                  <a:pt x="132231" y="43340"/>
                  <a:pt x="130326" y="45661"/>
                  <a:pt x="128600" y="47983"/>
                </a:cubicBezTo>
                <a:cubicBezTo>
                  <a:pt x="125159" y="52638"/>
                  <a:pt x="122361" y="57365"/>
                  <a:pt x="119170" y="61461"/>
                </a:cubicBezTo>
                <a:cubicBezTo>
                  <a:pt x="118396" y="62497"/>
                  <a:pt x="117539" y="63425"/>
                  <a:pt x="116705" y="64402"/>
                </a:cubicBezTo>
                <a:cubicBezTo>
                  <a:pt x="116301" y="64890"/>
                  <a:pt x="115836" y="65330"/>
                  <a:pt x="115396" y="65795"/>
                </a:cubicBezTo>
                <a:lnTo>
                  <a:pt x="114050" y="67152"/>
                </a:lnTo>
                <a:lnTo>
                  <a:pt x="112621" y="68438"/>
                </a:lnTo>
                <a:cubicBezTo>
                  <a:pt x="112133" y="68855"/>
                  <a:pt x="111681" y="69307"/>
                  <a:pt x="111157" y="69688"/>
                </a:cubicBezTo>
                <a:lnTo>
                  <a:pt x="109645" y="70879"/>
                </a:lnTo>
                <a:cubicBezTo>
                  <a:pt x="109395" y="71069"/>
                  <a:pt x="109157" y="71284"/>
                  <a:pt x="108883" y="71462"/>
                </a:cubicBezTo>
                <a:lnTo>
                  <a:pt x="108085" y="72010"/>
                </a:lnTo>
                <a:cubicBezTo>
                  <a:pt x="103882" y="74963"/>
                  <a:pt x="99263" y="77356"/>
                  <a:pt x="94369" y="79023"/>
                </a:cubicBezTo>
                <a:cubicBezTo>
                  <a:pt x="89488" y="80678"/>
                  <a:pt x="84368" y="81666"/>
                  <a:pt x="79224" y="81892"/>
                </a:cubicBezTo>
                <a:cubicBezTo>
                  <a:pt x="78867" y="81925"/>
                  <a:pt x="78510" y="81932"/>
                  <a:pt x="78153" y="81932"/>
                </a:cubicBezTo>
                <a:cubicBezTo>
                  <a:pt x="77867" y="81932"/>
                  <a:pt x="77581" y="81928"/>
                  <a:pt x="77296" y="81928"/>
                </a:cubicBezTo>
                <a:lnTo>
                  <a:pt x="75367" y="81916"/>
                </a:lnTo>
                <a:lnTo>
                  <a:pt x="73438" y="81785"/>
                </a:lnTo>
                <a:cubicBezTo>
                  <a:pt x="72795" y="81737"/>
                  <a:pt x="72152" y="81725"/>
                  <a:pt x="71509" y="81630"/>
                </a:cubicBezTo>
                <a:cubicBezTo>
                  <a:pt x="68937" y="81344"/>
                  <a:pt x="66354" y="80868"/>
                  <a:pt x="63746" y="80285"/>
                </a:cubicBezTo>
                <a:cubicBezTo>
                  <a:pt x="58543" y="79118"/>
                  <a:pt x="53305" y="77499"/>
                  <a:pt x="47851" y="76106"/>
                </a:cubicBezTo>
                <a:cubicBezTo>
                  <a:pt x="45125" y="75415"/>
                  <a:pt x="42351" y="74772"/>
                  <a:pt x="39517" y="74296"/>
                </a:cubicBezTo>
                <a:cubicBezTo>
                  <a:pt x="36683" y="73808"/>
                  <a:pt x="33778" y="73486"/>
                  <a:pt x="30837" y="73415"/>
                </a:cubicBezTo>
                <a:cubicBezTo>
                  <a:pt x="30459" y="73406"/>
                  <a:pt x="30079" y="73401"/>
                  <a:pt x="29699" y="73401"/>
                </a:cubicBezTo>
                <a:cubicBezTo>
                  <a:pt x="27118" y="73401"/>
                  <a:pt x="24516" y="73616"/>
                  <a:pt x="21932" y="74093"/>
                </a:cubicBezTo>
                <a:cubicBezTo>
                  <a:pt x="18943" y="74689"/>
                  <a:pt x="16038" y="75629"/>
                  <a:pt x="13311" y="77022"/>
                </a:cubicBezTo>
                <a:lnTo>
                  <a:pt x="12288" y="77546"/>
                </a:lnTo>
                <a:lnTo>
                  <a:pt x="11299" y="78130"/>
                </a:lnTo>
                <a:lnTo>
                  <a:pt x="10811" y="78427"/>
                </a:lnTo>
                <a:lnTo>
                  <a:pt x="10323" y="78749"/>
                </a:lnTo>
                <a:lnTo>
                  <a:pt x="9370" y="79392"/>
                </a:lnTo>
                <a:lnTo>
                  <a:pt x="8442" y="80082"/>
                </a:lnTo>
                <a:lnTo>
                  <a:pt x="7989" y="80439"/>
                </a:lnTo>
                <a:lnTo>
                  <a:pt x="7549" y="80820"/>
                </a:lnTo>
                <a:lnTo>
                  <a:pt x="6668" y="81582"/>
                </a:lnTo>
                <a:lnTo>
                  <a:pt x="5834" y="82404"/>
                </a:lnTo>
                <a:lnTo>
                  <a:pt x="5418" y="82821"/>
                </a:lnTo>
                <a:lnTo>
                  <a:pt x="5025" y="83249"/>
                </a:lnTo>
                <a:lnTo>
                  <a:pt x="4251" y="84142"/>
                </a:lnTo>
                <a:lnTo>
                  <a:pt x="3536" y="85083"/>
                </a:lnTo>
                <a:lnTo>
                  <a:pt x="3179" y="85559"/>
                </a:lnTo>
                <a:lnTo>
                  <a:pt x="2858" y="86047"/>
                </a:lnTo>
                <a:lnTo>
                  <a:pt x="2215" y="87047"/>
                </a:lnTo>
                <a:lnTo>
                  <a:pt x="1643" y="88107"/>
                </a:lnTo>
                <a:lnTo>
                  <a:pt x="1369" y="88631"/>
                </a:lnTo>
                <a:lnTo>
                  <a:pt x="1119" y="89179"/>
                </a:lnTo>
                <a:lnTo>
                  <a:pt x="643" y="90274"/>
                </a:lnTo>
                <a:cubicBezTo>
                  <a:pt x="643" y="90286"/>
                  <a:pt x="631" y="90322"/>
                  <a:pt x="631" y="90333"/>
                </a:cubicBezTo>
                <a:cubicBezTo>
                  <a:pt x="0" y="91846"/>
                  <a:pt x="727" y="93572"/>
                  <a:pt x="2239" y="94191"/>
                </a:cubicBezTo>
                <a:cubicBezTo>
                  <a:pt x="2608" y="94342"/>
                  <a:pt x="2990" y="94414"/>
                  <a:pt x="3365" y="94414"/>
                </a:cubicBezTo>
                <a:cubicBezTo>
                  <a:pt x="4528" y="94414"/>
                  <a:pt x="5628" y="93727"/>
                  <a:pt x="6096" y="92584"/>
                </a:cubicBezTo>
                <a:lnTo>
                  <a:pt x="6156" y="92453"/>
                </a:lnTo>
                <a:cubicBezTo>
                  <a:pt x="7918" y="88155"/>
                  <a:pt x="11621" y="84666"/>
                  <a:pt x="16050" y="82559"/>
                </a:cubicBezTo>
                <a:cubicBezTo>
                  <a:pt x="18253" y="81463"/>
                  <a:pt x="20646" y="80737"/>
                  <a:pt x="23063" y="80297"/>
                </a:cubicBezTo>
                <a:cubicBezTo>
                  <a:pt x="25004" y="79968"/>
                  <a:pt x="26998" y="79810"/>
                  <a:pt x="29008" y="79810"/>
                </a:cubicBezTo>
                <a:cubicBezTo>
                  <a:pt x="29549" y="79810"/>
                  <a:pt x="30092" y="79821"/>
                  <a:pt x="30635" y="79844"/>
                </a:cubicBezTo>
                <a:cubicBezTo>
                  <a:pt x="33195" y="79951"/>
                  <a:pt x="35779" y="80261"/>
                  <a:pt x="38374" y="80749"/>
                </a:cubicBezTo>
                <a:cubicBezTo>
                  <a:pt x="40958" y="81225"/>
                  <a:pt x="43553" y="81868"/>
                  <a:pt x="46161" y="82571"/>
                </a:cubicBezTo>
                <a:cubicBezTo>
                  <a:pt x="51364" y="83987"/>
                  <a:pt x="56638" y="85702"/>
                  <a:pt x="62175" y="87035"/>
                </a:cubicBezTo>
                <a:cubicBezTo>
                  <a:pt x="64937" y="87714"/>
                  <a:pt x="67771" y="88286"/>
                  <a:pt x="70664" y="88655"/>
                </a:cubicBezTo>
                <a:cubicBezTo>
                  <a:pt x="71390" y="88762"/>
                  <a:pt x="72128" y="88798"/>
                  <a:pt x="72855" y="88869"/>
                </a:cubicBezTo>
                <a:lnTo>
                  <a:pt x="75057" y="89048"/>
                </a:lnTo>
                <a:lnTo>
                  <a:pt x="77260" y="89083"/>
                </a:lnTo>
                <a:cubicBezTo>
                  <a:pt x="77712" y="89091"/>
                  <a:pt x="78169" y="89107"/>
                  <a:pt x="78628" y="89107"/>
                </a:cubicBezTo>
                <a:cubicBezTo>
                  <a:pt x="78906" y="89107"/>
                  <a:pt x="79184" y="89101"/>
                  <a:pt x="79463" y="89083"/>
                </a:cubicBezTo>
                <a:cubicBezTo>
                  <a:pt x="85332" y="88917"/>
                  <a:pt x="91155" y="87881"/>
                  <a:pt x="96727" y="86095"/>
                </a:cubicBezTo>
                <a:cubicBezTo>
                  <a:pt x="102311" y="84273"/>
                  <a:pt x="107609" y="81642"/>
                  <a:pt x="112479" y="78344"/>
                </a:cubicBezTo>
                <a:lnTo>
                  <a:pt x="113395" y="77737"/>
                </a:lnTo>
                <a:cubicBezTo>
                  <a:pt x="113693" y="77534"/>
                  <a:pt x="113979" y="77296"/>
                  <a:pt x="114276" y="77070"/>
                </a:cubicBezTo>
                <a:lnTo>
                  <a:pt x="116039" y="75736"/>
                </a:lnTo>
                <a:cubicBezTo>
                  <a:pt x="116634" y="75308"/>
                  <a:pt x="117170" y="74796"/>
                  <a:pt x="117729" y="74320"/>
                </a:cubicBezTo>
                <a:lnTo>
                  <a:pt x="119396" y="72867"/>
                </a:lnTo>
                <a:lnTo>
                  <a:pt x="120980" y="71319"/>
                </a:lnTo>
                <a:cubicBezTo>
                  <a:pt x="121504" y="70795"/>
                  <a:pt x="122051" y="70295"/>
                  <a:pt x="122527" y="69724"/>
                </a:cubicBezTo>
                <a:cubicBezTo>
                  <a:pt x="123504" y="68617"/>
                  <a:pt x="124528" y="67533"/>
                  <a:pt x="125421" y="66378"/>
                </a:cubicBezTo>
                <a:cubicBezTo>
                  <a:pt x="129064" y="61818"/>
                  <a:pt x="131981" y="57068"/>
                  <a:pt x="135160" y="52924"/>
                </a:cubicBezTo>
                <a:cubicBezTo>
                  <a:pt x="136755" y="50841"/>
                  <a:pt x="138399" y="48924"/>
                  <a:pt x="140184" y="47257"/>
                </a:cubicBezTo>
                <a:lnTo>
                  <a:pt x="140851" y="46638"/>
                </a:lnTo>
                <a:cubicBezTo>
                  <a:pt x="141077" y="46435"/>
                  <a:pt x="141316" y="46257"/>
                  <a:pt x="141542" y="46066"/>
                </a:cubicBezTo>
                <a:lnTo>
                  <a:pt x="142244" y="45495"/>
                </a:lnTo>
                <a:lnTo>
                  <a:pt x="142959" y="44983"/>
                </a:lnTo>
                <a:cubicBezTo>
                  <a:pt x="143899" y="44268"/>
                  <a:pt x="144923" y="43685"/>
                  <a:pt x="145971" y="43113"/>
                </a:cubicBezTo>
                <a:cubicBezTo>
                  <a:pt x="150186" y="40887"/>
                  <a:pt x="155174" y="39780"/>
                  <a:pt x="160425" y="39006"/>
                </a:cubicBezTo>
                <a:cubicBezTo>
                  <a:pt x="165676" y="38220"/>
                  <a:pt x="171236" y="37768"/>
                  <a:pt x="176975" y="36672"/>
                </a:cubicBezTo>
                <a:cubicBezTo>
                  <a:pt x="178404" y="36410"/>
                  <a:pt x="179856" y="36077"/>
                  <a:pt x="181297" y="35708"/>
                </a:cubicBezTo>
                <a:cubicBezTo>
                  <a:pt x="182749" y="35315"/>
                  <a:pt x="184202" y="34886"/>
                  <a:pt x="185643" y="34362"/>
                </a:cubicBezTo>
                <a:cubicBezTo>
                  <a:pt x="188536" y="33326"/>
                  <a:pt x="191369" y="31886"/>
                  <a:pt x="193941" y="30267"/>
                </a:cubicBezTo>
                <a:cubicBezTo>
                  <a:pt x="199073" y="26969"/>
                  <a:pt x="203311" y="22968"/>
                  <a:pt x="207336" y="19241"/>
                </a:cubicBezTo>
                <a:cubicBezTo>
                  <a:pt x="209360" y="17372"/>
                  <a:pt x="211336" y="15539"/>
                  <a:pt x="213301" y="13907"/>
                </a:cubicBezTo>
                <a:cubicBezTo>
                  <a:pt x="215289" y="12264"/>
                  <a:pt x="217325" y="10740"/>
                  <a:pt x="219432" y="9478"/>
                </a:cubicBezTo>
                <a:cubicBezTo>
                  <a:pt x="221242" y="8371"/>
                  <a:pt x="223100" y="7442"/>
                  <a:pt x="224969" y="6752"/>
                </a:cubicBezTo>
                <a:lnTo>
                  <a:pt x="216301" y="1"/>
                </a:lnTo>
                <a:close/>
              </a:path>
            </a:pathLst>
          </a:custGeom>
          <a:gradFill>
            <a:gsLst>
              <a:gs pos="0">
                <a:srgbClr val="FFFF00"/>
              </a:gs>
              <a:gs pos="100000">
                <a:srgbClr val="FFFFFF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56"/>
          <p:cNvGrpSpPr/>
          <p:nvPr/>
        </p:nvGrpSpPr>
        <p:grpSpPr>
          <a:xfrm>
            <a:off x="1096288" y="2603800"/>
            <a:ext cx="299150" cy="1066550"/>
            <a:chOff x="818813" y="2603800"/>
            <a:chExt cx="299150" cy="1066550"/>
          </a:xfrm>
        </p:grpSpPr>
        <p:grpSp>
          <p:nvGrpSpPr>
            <p:cNvPr id="211" name="Google Shape;211;p56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12" name="Google Shape;212;p56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6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14" name="Google Shape;214;p56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5" name="Google Shape;215;p56"/>
          <p:cNvGrpSpPr/>
          <p:nvPr/>
        </p:nvGrpSpPr>
        <p:grpSpPr>
          <a:xfrm>
            <a:off x="3061271" y="2921425"/>
            <a:ext cx="299475" cy="744050"/>
            <a:chOff x="2783796" y="2921425"/>
            <a:chExt cx="299475" cy="744050"/>
          </a:xfrm>
        </p:grpSpPr>
        <p:grpSp>
          <p:nvGrpSpPr>
            <p:cNvPr id="216" name="Google Shape;216;p56"/>
            <p:cNvGrpSpPr/>
            <p:nvPr/>
          </p:nvGrpSpPr>
          <p:grpSpPr>
            <a:xfrm>
              <a:off x="2783796" y="2921425"/>
              <a:ext cx="299475" cy="299150"/>
              <a:chOff x="3360221" y="3338050"/>
              <a:chExt cx="299475" cy="299150"/>
            </a:xfrm>
          </p:grpSpPr>
          <p:sp>
            <p:nvSpPr>
              <p:cNvPr id="217" name="Google Shape;217;p56"/>
              <p:cNvSpPr/>
              <p:nvPr/>
            </p:nvSpPr>
            <p:spPr>
              <a:xfrm>
                <a:off x="3360221" y="3338050"/>
                <a:ext cx="299475" cy="299150"/>
              </a:xfrm>
              <a:custGeom>
                <a:rect b="b" l="l" r="r" t="t"/>
                <a:pathLst>
                  <a:path extrusionOk="0" h="11966" w="11979">
                    <a:moveTo>
                      <a:pt x="5990" y="0"/>
                    </a:moveTo>
                    <a:cubicBezTo>
                      <a:pt x="2692" y="0"/>
                      <a:pt x="1" y="2679"/>
                      <a:pt x="1" y="5977"/>
                    </a:cubicBezTo>
                    <a:cubicBezTo>
                      <a:pt x="1" y="9287"/>
                      <a:pt x="2692" y="11966"/>
                      <a:pt x="5990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6"/>
              <p:cNvSpPr/>
              <p:nvPr/>
            </p:nvSpPr>
            <p:spPr>
              <a:xfrm>
                <a:off x="3443271" y="3421075"/>
                <a:ext cx="133375" cy="133075"/>
              </a:xfrm>
              <a:custGeom>
                <a:rect b="b" l="l" r="r" t="t"/>
                <a:pathLst>
                  <a:path extrusionOk="0" h="5323" w="5335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19" name="Google Shape;219;p56"/>
            <p:cNvCxnSpPr/>
            <p:nvPr/>
          </p:nvCxnSpPr>
          <p:spPr>
            <a:xfrm>
              <a:off x="2933538" y="3296775"/>
              <a:ext cx="0" cy="368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0" name="Google Shape;220;p56"/>
          <p:cNvGrpSpPr/>
          <p:nvPr/>
        </p:nvGrpSpPr>
        <p:grpSpPr>
          <a:xfrm>
            <a:off x="5051192" y="2020188"/>
            <a:ext cx="299175" cy="1645288"/>
            <a:chOff x="4773717" y="2020188"/>
            <a:chExt cx="299175" cy="1645288"/>
          </a:xfrm>
        </p:grpSpPr>
        <p:grpSp>
          <p:nvGrpSpPr>
            <p:cNvPr id="221" name="Google Shape;221;p56"/>
            <p:cNvGrpSpPr/>
            <p:nvPr/>
          </p:nvGrpSpPr>
          <p:grpSpPr>
            <a:xfrm>
              <a:off x="4773717" y="2020188"/>
              <a:ext cx="299175" cy="299475"/>
              <a:chOff x="4951067" y="2278975"/>
              <a:chExt cx="299175" cy="299475"/>
            </a:xfrm>
          </p:grpSpPr>
          <p:sp>
            <p:nvSpPr>
              <p:cNvPr id="222" name="Google Shape;222;p56"/>
              <p:cNvSpPr/>
              <p:nvPr/>
            </p:nvSpPr>
            <p:spPr>
              <a:xfrm>
                <a:off x="4951067" y="2278975"/>
                <a:ext cx="299175" cy="299475"/>
              </a:xfrm>
              <a:custGeom>
                <a:rect b="b" l="l" r="r" t="t"/>
                <a:pathLst>
                  <a:path extrusionOk="0" h="11979" w="11967">
                    <a:moveTo>
                      <a:pt x="5977" y="1"/>
                    </a:moveTo>
                    <a:cubicBezTo>
                      <a:pt x="2679" y="1"/>
                      <a:pt x="1" y="2680"/>
                      <a:pt x="1" y="5990"/>
                    </a:cubicBezTo>
                    <a:cubicBezTo>
                      <a:pt x="1" y="9288"/>
                      <a:pt x="2679" y="11978"/>
                      <a:pt x="5977" y="11978"/>
                    </a:cubicBezTo>
                    <a:cubicBezTo>
                      <a:pt x="9287" y="11978"/>
                      <a:pt x="11966" y="9288"/>
                      <a:pt x="11966" y="5990"/>
                    </a:cubicBezTo>
                    <a:cubicBezTo>
                      <a:pt x="11966" y="2680"/>
                      <a:pt x="9287" y="1"/>
                      <a:pt x="5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6"/>
              <p:cNvSpPr/>
              <p:nvPr/>
            </p:nvSpPr>
            <p:spPr>
              <a:xfrm>
                <a:off x="5034117" y="2362025"/>
                <a:ext cx="133075" cy="133375"/>
              </a:xfrm>
              <a:custGeom>
                <a:rect b="b" l="l" r="r" t="t"/>
                <a:pathLst>
                  <a:path extrusionOk="0" h="5335" w="5323">
                    <a:moveTo>
                      <a:pt x="2655" y="1"/>
                    </a:moveTo>
                    <a:cubicBezTo>
                      <a:pt x="1191" y="1"/>
                      <a:pt x="0" y="1191"/>
                      <a:pt x="0" y="2668"/>
                    </a:cubicBezTo>
                    <a:cubicBezTo>
                      <a:pt x="0" y="4132"/>
                      <a:pt x="1191" y="5335"/>
                      <a:pt x="2655" y="5335"/>
                    </a:cubicBezTo>
                    <a:cubicBezTo>
                      <a:pt x="4132" y="5335"/>
                      <a:pt x="5322" y="4132"/>
                      <a:pt x="5322" y="2668"/>
                    </a:cubicBezTo>
                    <a:cubicBezTo>
                      <a:pt x="5322" y="1191"/>
                      <a:pt x="4132" y="1"/>
                      <a:pt x="26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24" name="Google Shape;224;p56"/>
            <p:cNvCxnSpPr/>
            <p:nvPr/>
          </p:nvCxnSpPr>
          <p:spPr>
            <a:xfrm>
              <a:off x="4923300" y="2395875"/>
              <a:ext cx="0" cy="1269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5" name="Google Shape;225;p56"/>
          <p:cNvGrpSpPr/>
          <p:nvPr/>
        </p:nvGrpSpPr>
        <p:grpSpPr>
          <a:xfrm>
            <a:off x="7001350" y="1566600"/>
            <a:ext cx="299450" cy="2098850"/>
            <a:chOff x="6723875" y="1566600"/>
            <a:chExt cx="299450" cy="2098850"/>
          </a:xfrm>
        </p:grpSpPr>
        <p:grpSp>
          <p:nvGrpSpPr>
            <p:cNvPr id="226" name="Google Shape;226;p56"/>
            <p:cNvGrpSpPr/>
            <p:nvPr/>
          </p:nvGrpSpPr>
          <p:grpSpPr>
            <a:xfrm>
              <a:off x="6723875" y="1566600"/>
              <a:ext cx="299450" cy="299150"/>
              <a:chOff x="6541600" y="1947200"/>
              <a:chExt cx="299450" cy="299150"/>
            </a:xfrm>
          </p:grpSpPr>
          <p:sp>
            <p:nvSpPr>
              <p:cNvPr id="227" name="Google Shape;227;p56"/>
              <p:cNvSpPr/>
              <p:nvPr/>
            </p:nvSpPr>
            <p:spPr>
              <a:xfrm>
                <a:off x="6541600" y="1947200"/>
                <a:ext cx="299450" cy="299150"/>
              </a:xfrm>
              <a:custGeom>
                <a:rect b="b" l="l" r="r" t="t"/>
                <a:pathLst>
                  <a:path extrusionOk="0" h="11966" w="11978">
                    <a:moveTo>
                      <a:pt x="5989" y="0"/>
                    </a:moveTo>
                    <a:cubicBezTo>
                      <a:pt x="2691" y="0"/>
                      <a:pt x="0" y="2679"/>
                      <a:pt x="0" y="5977"/>
                    </a:cubicBezTo>
                    <a:cubicBezTo>
                      <a:pt x="0" y="9287"/>
                      <a:pt x="2691" y="11966"/>
                      <a:pt x="5989" y="11966"/>
                    </a:cubicBezTo>
                    <a:cubicBezTo>
                      <a:pt x="9299" y="11966"/>
                      <a:pt x="11978" y="9287"/>
                      <a:pt x="11978" y="5977"/>
                    </a:cubicBezTo>
                    <a:cubicBezTo>
                      <a:pt x="11978" y="2679"/>
                      <a:pt x="9299" y="0"/>
                      <a:pt x="59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6"/>
              <p:cNvSpPr/>
              <p:nvPr/>
            </p:nvSpPr>
            <p:spPr>
              <a:xfrm>
                <a:off x="6624625" y="2030225"/>
                <a:ext cx="133375" cy="133075"/>
              </a:xfrm>
              <a:custGeom>
                <a:rect b="b" l="l" r="r" t="t"/>
                <a:pathLst>
                  <a:path extrusionOk="0" h="5323" w="5335">
                    <a:moveTo>
                      <a:pt x="2668" y="1"/>
                    </a:moveTo>
                    <a:cubicBezTo>
                      <a:pt x="1203" y="1"/>
                      <a:pt x="1" y="1192"/>
                      <a:pt x="1" y="2656"/>
                    </a:cubicBezTo>
                    <a:cubicBezTo>
                      <a:pt x="1" y="4132"/>
                      <a:pt x="1203" y="5323"/>
                      <a:pt x="2668" y="5323"/>
                    </a:cubicBezTo>
                    <a:cubicBezTo>
                      <a:pt x="4144" y="5323"/>
                      <a:pt x="5335" y="4132"/>
                      <a:pt x="5335" y="2656"/>
                    </a:cubicBezTo>
                    <a:cubicBezTo>
                      <a:pt x="5335" y="1192"/>
                      <a:pt x="4144" y="1"/>
                      <a:pt x="26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29" name="Google Shape;229;p56"/>
            <p:cNvCxnSpPr/>
            <p:nvPr/>
          </p:nvCxnSpPr>
          <p:spPr>
            <a:xfrm>
              <a:off x="6873600" y="1941950"/>
              <a:ext cx="0" cy="17235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30" name="Google Shape;23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678251">
            <a:off x="7560347" y="450189"/>
            <a:ext cx="1007909" cy="137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57"/>
          <p:cNvPicPr preferRelativeResize="0"/>
          <p:nvPr/>
        </p:nvPicPr>
        <p:blipFill rotWithShape="1">
          <a:blip r:embed="rId2">
            <a:alphaModFix/>
          </a:blip>
          <a:srcRect b="0" l="0" r="44292" t="0"/>
          <a:stretch/>
        </p:blipFill>
        <p:spPr>
          <a:xfrm>
            <a:off x="0" y="0"/>
            <a:ext cx="5093726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57"/>
          <p:cNvGrpSpPr/>
          <p:nvPr/>
        </p:nvGrpSpPr>
        <p:grpSpPr>
          <a:xfrm rot="-5400000">
            <a:off x="3171288" y="1448025"/>
            <a:ext cx="299150" cy="1066550"/>
            <a:chOff x="818813" y="2603800"/>
            <a:chExt cx="299150" cy="1066550"/>
          </a:xfrm>
        </p:grpSpPr>
        <p:grpSp>
          <p:nvGrpSpPr>
            <p:cNvPr id="234" name="Google Shape;234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35" name="Google Shape;235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7" name="Google Shape;237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38" name="Google Shape;238;p57"/>
          <p:cNvGrpSpPr/>
          <p:nvPr/>
        </p:nvGrpSpPr>
        <p:grpSpPr>
          <a:xfrm rot="-5400000">
            <a:off x="3046188" y="2254500"/>
            <a:ext cx="299150" cy="1066550"/>
            <a:chOff x="818813" y="2603800"/>
            <a:chExt cx="299150" cy="1066550"/>
          </a:xfrm>
        </p:grpSpPr>
        <p:grpSp>
          <p:nvGrpSpPr>
            <p:cNvPr id="239" name="Google Shape;239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40" name="Google Shape;240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42" name="Google Shape;242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3" name="Google Shape;243;p57"/>
          <p:cNvGrpSpPr/>
          <p:nvPr/>
        </p:nvGrpSpPr>
        <p:grpSpPr>
          <a:xfrm rot="5400000">
            <a:off x="5375138" y="1448025"/>
            <a:ext cx="299150" cy="1066550"/>
            <a:chOff x="818813" y="2603800"/>
            <a:chExt cx="299150" cy="1066550"/>
          </a:xfrm>
        </p:grpSpPr>
        <p:grpSp>
          <p:nvGrpSpPr>
            <p:cNvPr id="244" name="Google Shape;244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45" name="Google Shape;245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47" name="Google Shape;247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8" name="Google Shape;248;p57"/>
          <p:cNvGrpSpPr/>
          <p:nvPr/>
        </p:nvGrpSpPr>
        <p:grpSpPr>
          <a:xfrm rot="5400000">
            <a:off x="5500238" y="2254500"/>
            <a:ext cx="299150" cy="1066550"/>
            <a:chOff x="818813" y="2603800"/>
            <a:chExt cx="299150" cy="1066550"/>
          </a:xfrm>
        </p:grpSpPr>
        <p:grpSp>
          <p:nvGrpSpPr>
            <p:cNvPr id="249" name="Google Shape;249;p57"/>
            <p:cNvGrpSpPr/>
            <p:nvPr/>
          </p:nvGrpSpPr>
          <p:grpSpPr>
            <a:xfrm>
              <a:off x="818813" y="2603800"/>
              <a:ext cx="299150" cy="299150"/>
              <a:chOff x="1533188" y="2739675"/>
              <a:chExt cx="299150" cy="299150"/>
            </a:xfrm>
          </p:grpSpPr>
          <p:sp>
            <p:nvSpPr>
              <p:cNvPr id="250" name="Google Shape;250;p57"/>
              <p:cNvSpPr/>
              <p:nvPr/>
            </p:nvSpPr>
            <p:spPr>
              <a:xfrm>
                <a:off x="1533188" y="2739675"/>
                <a:ext cx="299150" cy="299150"/>
              </a:xfrm>
              <a:custGeom>
                <a:rect b="b" l="l" r="r" t="t"/>
                <a:pathLst>
                  <a:path extrusionOk="0" h="11966" w="11966">
                    <a:moveTo>
                      <a:pt x="5977" y="0"/>
                    </a:moveTo>
                    <a:cubicBezTo>
                      <a:pt x="2679" y="0"/>
                      <a:pt x="0" y="2679"/>
                      <a:pt x="0" y="5989"/>
                    </a:cubicBezTo>
                    <a:cubicBezTo>
                      <a:pt x="0" y="9287"/>
                      <a:pt x="2679" y="11966"/>
                      <a:pt x="5977" y="11966"/>
                    </a:cubicBezTo>
                    <a:cubicBezTo>
                      <a:pt x="9287" y="11966"/>
                      <a:pt x="11966" y="9287"/>
                      <a:pt x="11966" y="5989"/>
                    </a:cubicBezTo>
                    <a:cubicBezTo>
                      <a:pt x="11966" y="2679"/>
                      <a:pt x="9287" y="0"/>
                      <a:pt x="5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57"/>
              <p:cNvSpPr/>
              <p:nvPr/>
            </p:nvSpPr>
            <p:spPr>
              <a:xfrm>
                <a:off x="1616088" y="2822725"/>
                <a:ext cx="133350" cy="133075"/>
              </a:xfrm>
              <a:custGeom>
                <a:rect b="b" l="l" r="r" t="t"/>
                <a:pathLst>
                  <a:path extrusionOk="0" h="5323" w="5334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32"/>
                      <a:pt x="1203" y="5322"/>
                      <a:pt x="2667" y="5322"/>
                    </a:cubicBezTo>
                    <a:cubicBezTo>
                      <a:pt x="4143" y="5322"/>
                      <a:pt x="5334" y="4132"/>
                      <a:pt x="5334" y="2667"/>
                    </a:cubicBezTo>
                    <a:cubicBezTo>
                      <a:pt x="5334" y="1191"/>
                      <a:pt x="4143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2" name="Google Shape;252;p57"/>
            <p:cNvCxnSpPr/>
            <p:nvPr/>
          </p:nvCxnSpPr>
          <p:spPr>
            <a:xfrm>
              <a:off x="968400" y="2979150"/>
              <a:ext cx="0" cy="691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53" name="Google Shape;25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24992">
            <a:off x="3393642" y="1277043"/>
            <a:ext cx="2485557" cy="338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NRY_TEMPLATE">
  <p:cSld name="CUSTOM_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0" name="Google Shape;270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9" name="Google Shape;279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2" name="Google Shape;282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68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9" name="Google Shape;289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5" name="Google Shape;29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3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2" name="Google Shape;302;p73"/>
          <p:cNvSpPr txBox="1"/>
          <p:nvPr>
            <p:ph idx="1" type="subTitle"/>
          </p:nvPr>
        </p:nvSpPr>
        <p:spPr>
          <a:xfrm>
            <a:off x="311700" y="2834125"/>
            <a:ext cx="85206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3" name="Google Shape;303;p7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7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6" name="Google Shape;306;p74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10" name="Google Shape;310;p7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" name="Google Shape;313;p7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" name="Google Shape;314;p7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" name="Google Shape;315;p7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8" name="Google Shape;318;p77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1" name="Google Shape;321;p78"/>
          <p:cNvSpPr txBox="1"/>
          <p:nvPr>
            <p:ph idx="1" type="body"/>
          </p:nvPr>
        </p:nvSpPr>
        <p:spPr>
          <a:xfrm>
            <a:off x="311700" y="1389600"/>
            <a:ext cx="2808000" cy="31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2" name="Google Shape;322;p78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7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5" name="Google Shape;325;p79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80"/>
          <p:cNvSpPr txBox="1"/>
          <p:nvPr>
            <p:ph type="title"/>
          </p:nvPr>
        </p:nvSpPr>
        <p:spPr>
          <a:xfrm>
            <a:off x="265500" y="1233175"/>
            <a:ext cx="40455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9" name="Google Shape;329;p80"/>
          <p:cNvSpPr txBox="1"/>
          <p:nvPr>
            <p:ph idx="1" type="subTitle"/>
          </p:nvPr>
        </p:nvSpPr>
        <p:spPr>
          <a:xfrm>
            <a:off x="265500" y="2803075"/>
            <a:ext cx="4045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0" name="Google Shape;330;p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31" name="Google Shape;331;p80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34" name="Google Shape;334;p8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2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" name="Google Shape;337;p8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38" name="Google Shape;338;p8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6" name="Google Shape;346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86"/>
          <p:cNvSpPr txBox="1"/>
          <p:nvPr/>
        </p:nvSpPr>
        <p:spPr>
          <a:xfrm flipH="1" rot="-60343">
            <a:off x="1673474" y="1576480"/>
            <a:ext cx="5794193" cy="8911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50" name="Google Shape;350;p86"/>
          <p:cNvSpPr/>
          <p:nvPr/>
        </p:nvSpPr>
        <p:spPr>
          <a:xfrm rot="59969">
            <a:off x="1833340" y="3213699"/>
            <a:ext cx="5486335" cy="457272"/>
          </a:xfrm>
          <a:prstGeom prst="roundRect">
            <a:avLst>
              <a:gd fmla="val 50000" name="adj"/>
            </a:avLst>
          </a:prstGeom>
          <a:noFill/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68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1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9" name="Google Shape;299;p7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7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0.jpg"/><Relationship Id="rId4" Type="http://schemas.openxmlformats.org/officeDocument/2006/relationships/image" Target="../media/image4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9.jp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9.jp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9.jp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9.jp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9.jp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0.jpg"/><Relationship Id="rId4" Type="http://schemas.openxmlformats.org/officeDocument/2006/relationships/image" Target="../media/image4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8.jpg"/><Relationship Id="rId4" Type="http://schemas.openxmlformats.org/officeDocument/2006/relationships/image" Target="../media/image4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5.png"/><Relationship Id="rId4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74.png"/><Relationship Id="rId5" Type="http://schemas.openxmlformats.org/officeDocument/2006/relationships/image" Target="../media/image4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8.png"/><Relationship Id="rId4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9.png"/><Relationship Id="rId4" Type="http://schemas.openxmlformats.org/officeDocument/2006/relationships/image" Target="../media/image4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7.png"/><Relationship Id="rId4" Type="http://schemas.openxmlformats.org/officeDocument/2006/relationships/image" Target="../media/image4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2.png"/><Relationship Id="rId4" Type="http://schemas.openxmlformats.org/officeDocument/2006/relationships/image" Target="../media/image4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1.png"/><Relationship Id="rId4" Type="http://schemas.openxmlformats.org/officeDocument/2006/relationships/image" Target="../media/image4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0.png"/><Relationship Id="rId4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3.png"/><Relationship Id="rId4" Type="http://schemas.openxmlformats.org/officeDocument/2006/relationships/image" Target="../media/image4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4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0.jpg"/><Relationship Id="rId4" Type="http://schemas.openxmlformats.org/officeDocument/2006/relationships/image" Target="../media/image56.png"/><Relationship Id="rId5" Type="http://schemas.openxmlformats.org/officeDocument/2006/relationships/image" Target="../media/image4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Relationship Id="rId4" Type="http://schemas.openxmlformats.org/officeDocument/2006/relationships/image" Target="../media/image7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1.png"/><Relationship Id="rId4" Type="http://schemas.openxmlformats.org/officeDocument/2006/relationships/hyperlink" Target="https://docs.google.com/forms/d/e/1FAIpQLSe1MybH_Y-xcp1RP0jKPLndLdJYg8cwyHkSb9MwSrEjoxyzWg/viewform" TargetMode="External"/><Relationship Id="rId5" Type="http://schemas.openxmlformats.org/officeDocument/2006/relationships/image" Target="../media/image5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6.png"/><Relationship Id="rId4" Type="http://schemas.openxmlformats.org/officeDocument/2006/relationships/hyperlink" Target="https://twitter.com/soyhenry_ok" TargetMode="External"/><Relationship Id="rId9" Type="http://schemas.openxmlformats.org/officeDocument/2006/relationships/image" Target="../media/image69.png"/><Relationship Id="rId5" Type="http://schemas.openxmlformats.org/officeDocument/2006/relationships/image" Target="../media/image62.png"/><Relationship Id="rId6" Type="http://schemas.openxmlformats.org/officeDocument/2006/relationships/hyperlink" Target="https://www.youtube.com/@soyhenryok" TargetMode="External"/><Relationship Id="rId7" Type="http://schemas.openxmlformats.org/officeDocument/2006/relationships/image" Target="../media/image64.png"/><Relationship Id="rId8" Type="http://schemas.openxmlformats.org/officeDocument/2006/relationships/hyperlink" Target="https://www.facebook.com/soyhenryok" TargetMode="External"/><Relationship Id="rId11" Type="http://schemas.openxmlformats.org/officeDocument/2006/relationships/image" Target="../media/image63.png"/><Relationship Id="rId10" Type="http://schemas.openxmlformats.org/officeDocument/2006/relationships/hyperlink" Target="https://www.linkedin.com/school/henryok/" TargetMode="External"/><Relationship Id="rId13" Type="http://schemas.openxmlformats.org/officeDocument/2006/relationships/image" Target="../media/image68.png"/><Relationship Id="rId12" Type="http://schemas.openxmlformats.org/officeDocument/2006/relationships/hyperlink" Target="https://www.instagram.com/soyhenry_ok/?hl=es" TargetMode="External"/><Relationship Id="rId15" Type="http://schemas.openxmlformats.org/officeDocument/2006/relationships/image" Target="../media/image67.png"/><Relationship Id="rId14" Type="http://schemas.openxmlformats.org/officeDocument/2006/relationships/hyperlink" Target="https://www.soyhenry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7.png"/><Relationship Id="rId4" Type="http://schemas.openxmlformats.org/officeDocument/2006/relationships/image" Target="../media/image34.png"/><Relationship Id="rId5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0.jpg"/><Relationship Id="rId4" Type="http://schemas.openxmlformats.org/officeDocument/2006/relationships/image" Target="../media/image43.png"/><Relationship Id="rId5" Type="http://schemas.openxmlformats.org/officeDocument/2006/relationships/image" Target="../media/image4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2.png"/><Relationship Id="rId4" Type="http://schemas.openxmlformats.org/officeDocument/2006/relationships/image" Target="../media/image4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0.jpg"/><Relationship Id="rId4" Type="http://schemas.openxmlformats.org/officeDocument/2006/relationships/image" Target="../media/image4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7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356" name="Google Shape;356;p87"/>
          <p:cNvSpPr txBox="1"/>
          <p:nvPr/>
        </p:nvSpPr>
        <p:spPr>
          <a:xfrm>
            <a:off x="4297450" y="1594775"/>
            <a:ext cx="4393200" cy="69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Calidad </a:t>
            </a:r>
            <a:endParaRPr b="1" sz="39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57" name="Google Shape;357;p87"/>
          <p:cNvSpPr txBox="1"/>
          <p:nvPr/>
        </p:nvSpPr>
        <p:spPr>
          <a:xfrm>
            <a:off x="4376571" y="2225400"/>
            <a:ext cx="3209400" cy="69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FFF01"/>
                </a:solidFill>
                <a:latin typeface="Anybody"/>
                <a:ea typeface="Anybody"/>
                <a:cs typeface="Anybody"/>
                <a:sym typeface="Anybody"/>
              </a:rPr>
              <a:t>del dato</a:t>
            </a:r>
            <a:endParaRPr sz="45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58" name="Google Shape;358;p87"/>
          <p:cNvSpPr txBox="1"/>
          <p:nvPr/>
        </p:nvSpPr>
        <p:spPr>
          <a:xfrm>
            <a:off x="4376575" y="2990925"/>
            <a:ext cx="281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Data Science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96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Criterios para </a:t>
            </a:r>
            <a:r>
              <a:rPr b="1" lang="en" sz="4800">
                <a:solidFill>
                  <a:srgbClr val="FFFFFF"/>
                </a:solidFill>
                <a:highlight>
                  <a:srgbClr val="9F5CFF"/>
                </a:highlight>
                <a:latin typeface="Anybody"/>
                <a:ea typeface="Anybody"/>
                <a:cs typeface="Anybody"/>
                <a:sym typeface="Anybody"/>
              </a:rPr>
              <a:t>garantizar</a:t>
            </a: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la calidad del dato 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463" name="Google Shape;463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200" y="82025"/>
            <a:ext cx="738126" cy="738126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96"/>
          <p:cNvSpPr/>
          <p:nvPr/>
        </p:nvSpPr>
        <p:spPr>
          <a:xfrm>
            <a:off x="8025725" y="257750"/>
            <a:ext cx="738000" cy="456900"/>
          </a:xfrm>
          <a:prstGeom prst="rect">
            <a:avLst/>
          </a:prstGeom>
          <a:solidFill>
            <a:srgbClr val="FFFF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97"/>
          <p:cNvSpPr/>
          <p:nvPr/>
        </p:nvSpPr>
        <p:spPr>
          <a:xfrm>
            <a:off x="8216100" y="202600"/>
            <a:ext cx="607800" cy="58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97"/>
          <p:cNvSpPr/>
          <p:nvPr/>
        </p:nvSpPr>
        <p:spPr>
          <a:xfrm rot="-398">
            <a:off x="653325" y="2310757"/>
            <a:ext cx="2592600" cy="522000"/>
          </a:xfrm>
          <a:prstGeom prst="roundRect">
            <a:avLst>
              <a:gd fmla="val 50000" name="adj"/>
            </a:avLst>
          </a:prstGeom>
          <a:solidFill>
            <a:srgbClr val="9F5C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Actualización</a:t>
            </a:r>
            <a:endParaRPr b="1"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1" name="Google Shape;471;p97"/>
          <p:cNvSpPr/>
          <p:nvPr/>
        </p:nvSpPr>
        <p:spPr>
          <a:xfrm rot="-398">
            <a:off x="1856250" y="2976332"/>
            <a:ext cx="2592600" cy="522000"/>
          </a:xfrm>
          <a:prstGeom prst="roundRect">
            <a:avLst>
              <a:gd fmla="val 50000" name="adj"/>
            </a:avLst>
          </a:prstGeom>
          <a:solidFill>
            <a:srgbClr val="9F5C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Completitud</a:t>
            </a:r>
            <a:endParaRPr b="1"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2" name="Google Shape;472;p97"/>
          <p:cNvSpPr/>
          <p:nvPr/>
        </p:nvSpPr>
        <p:spPr>
          <a:xfrm rot="-398">
            <a:off x="3332850" y="2310757"/>
            <a:ext cx="2592600" cy="522000"/>
          </a:xfrm>
          <a:prstGeom prst="roundRect">
            <a:avLst>
              <a:gd fmla="val 50000" name="adj"/>
            </a:avLst>
          </a:prstGeom>
          <a:solidFill>
            <a:srgbClr val="9F5C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Fiabilidad</a:t>
            </a:r>
            <a:endParaRPr b="1"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3" name="Google Shape;473;p97"/>
          <p:cNvSpPr/>
          <p:nvPr/>
        </p:nvSpPr>
        <p:spPr>
          <a:xfrm rot="-398">
            <a:off x="4572000" y="2976332"/>
            <a:ext cx="2592600" cy="522000"/>
          </a:xfrm>
          <a:prstGeom prst="roundRect">
            <a:avLst>
              <a:gd fmla="val 50000" name="adj"/>
            </a:avLst>
          </a:prstGeom>
          <a:solidFill>
            <a:srgbClr val="9F5C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Accesibilidad</a:t>
            </a:r>
            <a:endParaRPr b="1"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4" name="Google Shape;474;p97"/>
          <p:cNvSpPr/>
          <p:nvPr/>
        </p:nvSpPr>
        <p:spPr>
          <a:xfrm rot="-398">
            <a:off x="6012375" y="2310757"/>
            <a:ext cx="2592600" cy="522000"/>
          </a:xfrm>
          <a:prstGeom prst="roundRect">
            <a:avLst>
              <a:gd fmla="val 50000" name="adj"/>
            </a:avLst>
          </a:prstGeom>
          <a:solidFill>
            <a:srgbClr val="9F5C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Consistencia</a:t>
            </a:r>
            <a:endParaRPr b="1"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75" name="Google Shape;475;p97"/>
          <p:cNvSpPr txBox="1"/>
          <p:nvPr/>
        </p:nvSpPr>
        <p:spPr>
          <a:xfrm>
            <a:off x="300725" y="912575"/>
            <a:ext cx="705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1F1F1F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LOS CRITERIOS SON</a:t>
            </a:r>
            <a:endParaRPr sz="3600">
              <a:solidFill>
                <a:srgbClr val="1F1F1F"/>
              </a:solidFill>
              <a:highlight>
                <a:srgbClr val="FFFF00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476" name="Google Shape;476;p97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477" name="Google Shape;477;p97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78" name="Google Shape;478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98"/>
          <p:cNvSpPr txBox="1"/>
          <p:nvPr/>
        </p:nvSpPr>
        <p:spPr>
          <a:xfrm rot="-446">
            <a:off x="885468" y="802693"/>
            <a:ext cx="462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Criterios de actualización</a:t>
            </a:r>
            <a:endParaRPr b="1" sz="24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84" name="Google Shape;484;p98"/>
          <p:cNvSpPr txBox="1"/>
          <p:nvPr/>
        </p:nvSpPr>
        <p:spPr>
          <a:xfrm>
            <a:off x="1285875" y="1779975"/>
            <a:ext cx="69063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AFAFA"/>
              </a:buClr>
              <a:buSzPts val="1100"/>
              <a:buChar char="●"/>
            </a:pP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Los datos deben estar </a:t>
            </a:r>
            <a:r>
              <a:rPr b="1" lang="en" sz="21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actualizados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 Debe existir referencias de la fecha de confección o de la fecha de última actualización.</a:t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100"/>
              <a:buChar char="●"/>
            </a:pPr>
            <a:r>
              <a:rPr b="1" lang="en" sz="21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Por ejemplo: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Información de deuda sin una referencia en cuanto a la fecha de actualización.</a:t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85" name="Google Shape;485;p98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486" name="Google Shape;486;p98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87" name="Google Shape;487;p9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99"/>
          <p:cNvSpPr txBox="1"/>
          <p:nvPr/>
        </p:nvSpPr>
        <p:spPr>
          <a:xfrm rot="-446">
            <a:off x="885468" y="802693"/>
            <a:ext cx="462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Criterios de completitud</a:t>
            </a:r>
            <a:endParaRPr b="1" sz="24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93" name="Google Shape;493;p99"/>
          <p:cNvSpPr txBox="1"/>
          <p:nvPr/>
        </p:nvSpPr>
        <p:spPr>
          <a:xfrm>
            <a:off x="1285875" y="1894050"/>
            <a:ext cx="69063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AFAFA"/>
              </a:buClr>
              <a:buSzPts val="1100"/>
              <a:buChar char="●"/>
            </a:pP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Los datos deben estar </a:t>
            </a:r>
            <a:r>
              <a:rPr b="1" lang="en" sz="21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completos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 Puede parecer obvio pero es una de las situaciones más habituales.</a:t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100"/>
              <a:buChar char="●"/>
            </a:pPr>
            <a:r>
              <a:rPr b="1" lang="en" sz="21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Por ejemplo: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tablas con datos filiatorios y de contacto con campos vacíos aleatoriamente.</a:t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94" name="Google Shape;494;p99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495" name="Google Shape;495;p99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96" name="Google Shape;496;p9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00"/>
          <p:cNvSpPr txBox="1"/>
          <p:nvPr/>
        </p:nvSpPr>
        <p:spPr>
          <a:xfrm rot="-446">
            <a:off x="885468" y="802693"/>
            <a:ext cx="462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Criterios de fiabilidad</a:t>
            </a:r>
            <a:endParaRPr b="1" sz="24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02" name="Google Shape;502;p100"/>
          <p:cNvSpPr txBox="1"/>
          <p:nvPr/>
        </p:nvSpPr>
        <p:spPr>
          <a:xfrm>
            <a:off x="1285875" y="2153275"/>
            <a:ext cx="69063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 </a:t>
            </a:r>
            <a:r>
              <a:rPr b="1" lang="en" sz="21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procedencia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y la </a:t>
            </a:r>
            <a:r>
              <a:rPr b="1" lang="en" sz="2100">
                <a:solidFill>
                  <a:srgbClr val="FAFAFA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trazabilidad</a:t>
            </a:r>
            <a:r>
              <a:rPr lang="en" sz="2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del dato son características que hacen a la fiabilidad.</a:t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2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03" name="Google Shape;503;p100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504" name="Google Shape;504;p100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05" name="Google Shape;505;p1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01"/>
          <p:cNvSpPr txBox="1"/>
          <p:nvPr/>
        </p:nvSpPr>
        <p:spPr>
          <a:xfrm rot="-446">
            <a:off x="885468" y="802693"/>
            <a:ext cx="462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22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Criterios de accesibilidad</a:t>
            </a:r>
            <a:endParaRPr b="1" sz="22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11" name="Google Shape;511;p101"/>
          <p:cNvSpPr txBox="1"/>
          <p:nvPr/>
        </p:nvSpPr>
        <p:spPr>
          <a:xfrm>
            <a:off x="455875" y="1748825"/>
            <a:ext cx="79644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Los datos deben ser accesibles con </a:t>
            </a: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bajo nivel de esfuerzo.</a:t>
            </a:r>
            <a:endParaRPr b="1" sz="1900">
              <a:solidFill>
                <a:srgbClr val="FFFFFF"/>
              </a:solidFill>
              <a:highlight>
                <a:srgbClr val="9F5C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Deben estar en </a:t>
            </a: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lugares previsibles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y ser fácilmente ubicables y elegibles.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Ejemplo</a:t>
            </a:r>
            <a:r>
              <a:rPr b="1"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Una tabla con nombres de campos numerados: Campo1, Campo2, etc…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Ejemplo 2: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Un reporte que se aloja en una ubicación poco habitual.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12" name="Google Shape;512;p101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513" name="Google Shape;513;p101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14" name="Google Shape;514;p10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02"/>
          <p:cNvSpPr txBox="1"/>
          <p:nvPr/>
        </p:nvSpPr>
        <p:spPr>
          <a:xfrm rot="-446">
            <a:off x="885468" y="802693"/>
            <a:ext cx="462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22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Experiencia y conocimiento</a:t>
            </a:r>
            <a:endParaRPr b="1" sz="22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520" name="Google Shape;520;p102"/>
          <p:cNvSpPr txBox="1"/>
          <p:nvPr/>
        </p:nvSpPr>
        <p:spPr>
          <a:xfrm>
            <a:off x="455875" y="1748825"/>
            <a:ext cx="79644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Interna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 Calidad de caracteres y de lo que se guarda en los campos.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Externa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 Calidad de interdependencia y racionalidad de los campos.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  <a:highlight>
                  <a:srgbClr val="9F5CFF"/>
                </a:highlight>
                <a:latin typeface="Inter"/>
                <a:ea typeface="Inter"/>
                <a:cs typeface="Inter"/>
                <a:sym typeface="Inter"/>
              </a:rPr>
              <a:t>Ejemplo</a:t>
            </a:r>
            <a:r>
              <a:rPr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 Las claves primarias y las claves foráneas deben ser consistentes y permitir la relación entre tablas.</a:t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21" name="Google Shape;521;p102"/>
          <p:cNvGrpSpPr/>
          <p:nvPr/>
        </p:nvGrpSpPr>
        <p:grpSpPr>
          <a:xfrm>
            <a:off x="455875" y="175750"/>
            <a:ext cx="8226125" cy="626651"/>
            <a:chOff x="455875" y="175750"/>
            <a:chExt cx="8226125" cy="626651"/>
          </a:xfrm>
        </p:grpSpPr>
        <p:sp>
          <p:nvSpPr>
            <p:cNvPr id="522" name="Google Shape;522;p102"/>
            <p:cNvSpPr/>
            <p:nvPr/>
          </p:nvSpPr>
          <p:spPr>
            <a:xfrm>
              <a:off x="8142900" y="175750"/>
              <a:ext cx="539100" cy="4275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23" name="Google Shape;523;p10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5875" y="175750"/>
              <a:ext cx="627231" cy="62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03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Preparación de los datos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529" name="Google Shape;529;p103"/>
          <p:cNvGrpSpPr/>
          <p:nvPr/>
        </p:nvGrpSpPr>
        <p:grpSpPr>
          <a:xfrm>
            <a:off x="397044" y="186700"/>
            <a:ext cx="8366681" cy="843599"/>
            <a:chOff x="397044" y="186700"/>
            <a:chExt cx="8366681" cy="843599"/>
          </a:xfrm>
        </p:grpSpPr>
        <p:sp>
          <p:nvSpPr>
            <p:cNvPr id="530" name="Google Shape;530;p103"/>
            <p:cNvSpPr/>
            <p:nvPr/>
          </p:nvSpPr>
          <p:spPr>
            <a:xfrm>
              <a:off x="8025725" y="339775"/>
              <a:ext cx="738000" cy="292800"/>
            </a:xfrm>
            <a:prstGeom prst="rect">
              <a:avLst/>
            </a:prstGeom>
            <a:solidFill>
              <a:srgbClr val="FFFF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31" name="Google Shape;531;p10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7044" y="186700"/>
              <a:ext cx="865701" cy="8435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6812" y="659399"/>
            <a:ext cx="9525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6812" y="821324"/>
            <a:ext cx="9525" cy="9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8" name="Google Shape;538;p104"/>
          <p:cNvGrpSpPr/>
          <p:nvPr/>
        </p:nvGrpSpPr>
        <p:grpSpPr>
          <a:xfrm>
            <a:off x="200250" y="1015250"/>
            <a:ext cx="7652163" cy="677250"/>
            <a:chOff x="400500" y="3026000"/>
            <a:chExt cx="15304325" cy="1354500"/>
          </a:xfrm>
        </p:grpSpPr>
        <p:sp>
          <p:nvSpPr>
            <p:cNvPr id="539" name="Google Shape;539;p104"/>
            <p:cNvSpPr txBox="1"/>
            <p:nvPr/>
          </p:nvSpPr>
          <p:spPr>
            <a:xfrm>
              <a:off x="2877725" y="3026000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Integración</a:t>
              </a:r>
              <a:endPara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540" name="Google Shape;540;p104"/>
            <p:cNvSpPr txBox="1"/>
            <p:nvPr/>
          </p:nvSpPr>
          <p:spPr>
            <a:xfrm>
              <a:off x="400500" y="3026000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222222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grpSp>
        <p:nvGrpSpPr>
          <p:cNvPr id="541" name="Google Shape;541;p104"/>
          <p:cNvGrpSpPr/>
          <p:nvPr/>
        </p:nvGrpSpPr>
        <p:grpSpPr>
          <a:xfrm>
            <a:off x="200250" y="1894481"/>
            <a:ext cx="7652163" cy="677256"/>
            <a:chOff x="400500" y="5418663"/>
            <a:chExt cx="15304325" cy="1354513"/>
          </a:xfrm>
        </p:grpSpPr>
        <p:sp>
          <p:nvSpPr>
            <p:cNvPr id="542" name="Google Shape;542;p104"/>
            <p:cNvSpPr txBox="1"/>
            <p:nvPr/>
          </p:nvSpPr>
          <p:spPr>
            <a:xfrm>
              <a:off x="2877725" y="5418663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1F1F1F"/>
                  </a:solidFill>
                  <a:latin typeface="Inter"/>
                  <a:ea typeface="Inter"/>
                  <a:cs typeface="Inter"/>
                  <a:sym typeface="Inter"/>
                </a:rPr>
                <a:t>Limpieza del ruido</a:t>
              </a:r>
              <a:endParaRPr sz="1800">
                <a:solidFill>
                  <a:srgbClr val="1F1F1F"/>
                </a:solidFill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543" name="Google Shape;543;p104"/>
            <p:cNvSpPr txBox="1"/>
            <p:nvPr/>
          </p:nvSpPr>
          <p:spPr>
            <a:xfrm>
              <a:off x="400500" y="5418675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222222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grpSp>
        <p:nvGrpSpPr>
          <p:cNvPr id="544" name="Google Shape;544;p104"/>
          <p:cNvGrpSpPr/>
          <p:nvPr/>
        </p:nvGrpSpPr>
        <p:grpSpPr>
          <a:xfrm>
            <a:off x="200250" y="2773725"/>
            <a:ext cx="7652163" cy="677250"/>
            <a:chOff x="400500" y="7811350"/>
            <a:chExt cx="15304325" cy="1354500"/>
          </a:xfrm>
        </p:grpSpPr>
        <p:sp>
          <p:nvSpPr>
            <p:cNvPr id="545" name="Google Shape;545;p104"/>
            <p:cNvSpPr txBox="1"/>
            <p:nvPr/>
          </p:nvSpPr>
          <p:spPr>
            <a:xfrm>
              <a:off x="2877725" y="7811350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Transformación</a:t>
              </a:r>
              <a:endPara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546" name="Google Shape;546;p104"/>
            <p:cNvSpPr txBox="1"/>
            <p:nvPr/>
          </p:nvSpPr>
          <p:spPr>
            <a:xfrm>
              <a:off x="400500" y="7811350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222222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sp>
        <p:nvSpPr>
          <p:cNvPr id="547" name="Google Shape;547;p104"/>
          <p:cNvSpPr txBox="1"/>
          <p:nvPr/>
        </p:nvSpPr>
        <p:spPr>
          <a:xfrm>
            <a:off x="1439013" y="3755725"/>
            <a:ext cx="6413400" cy="677400"/>
          </a:xfrm>
          <a:prstGeom prst="rect">
            <a:avLst/>
          </a:prstGeom>
          <a:solidFill>
            <a:srgbClr val="FFFF01"/>
          </a:solidFill>
          <a:ln cap="flat" cmpd="sng" w="1905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Imputación de valores faltantes</a:t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48" name="Google Shape;548;p104"/>
          <p:cNvSpPr txBox="1"/>
          <p:nvPr/>
        </p:nvSpPr>
        <p:spPr>
          <a:xfrm>
            <a:off x="200250" y="3755725"/>
            <a:ext cx="10572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grpSp>
        <p:nvGrpSpPr>
          <p:cNvPr id="549" name="Google Shape;549;p104"/>
          <p:cNvGrpSpPr/>
          <p:nvPr/>
        </p:nvGrpSpPr>
        <p:grpSpPr>
          <a:xfrm>
            <a:off x="582226" y="1015255"/>
            <a:ext cx="675226" cy="677239"/>
            <a:chOff x="-64781025" y="3361050"/>
            <a:chExt cx="317425" cy="315200"/>
          </a:xfrm>
        </p:grpSpPr>
        <p:sp>
          <p:nvSpPr>
            <p:cNvPr id="550" name="Google Shape;550;p10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0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0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0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4" name="Google Shape;554;p104"/>
          <p:cNvGrpSpPr/>
          <p:nvPr/>
        </p:nvGrpSpPr>
        <p:grpSpPr>
          <a:xfrm>
            <a:off x="582226" y="1894492"/>
            <a:ext cx="675226" cy="677239"/>
            <a:chOff x="-64781025" y="3361050"/>
            <a:chExt cx="317425" cy="315200"/>
          </a:xfrm>
        </p:grpSpPr>
        <p:sp>
          <p:nvSpPr>
            <p:cNvPr id="555" name="Google Shape;555;p10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adFill>
              <a:gsLst>
                <a:gs pos="0">
                  <a:srgbClr val="7A7A7A"/>
                </a:gs>
                <a:gs pos="100000">
                  <a:srgbClr val="393939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0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adFill>
              <a:gsLst>
                <a:gs pos="0">
                  <a:srgbClr val="7A7A7A"/>
                </a:gs>
                <a:gs pos="100000">
                  <a:srgbClr val="393939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0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adFill>
              <a:gsLst>
                <a:gs pos="0">
                  <a:srgbClr val="7A7A7A"/>
                </a:gs>
                <a:gs pos="100000">
                  <a:srgbClr val="393939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0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adFill>
              <a:gsLst>
                <a:gs pos="0">
                  <a:srgbClr val="7A7A7A"/>
                </a:gs>
                <a:gs pos="100000">
                  <a:srgbClr val="393939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9" name="Google Shape;559;p104"/>
          <p:cNvGrpSpPr/>
          <p:nvPr/>
        </p:nvGrpSpPr>
        <p:grpSpPr>
          <a:xfrm>
            <a:off x="582226" y="2825105"/>
            <a:ext cx="675226" cy="677239"/>
            <a:chOff x="-64781025" y="3361050"/>
            <a:chExt cx="317425" cy="315200"/>
          </a:xfrm>
        </p:grpSpPr>
        <p:sp>
          <p:nvSpPr>
            <p:cNvPr id="560" name="Google Shape;560;p10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0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0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0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4" name="Google Shape;564;p104"/>
          <p:cNvGrpSpPr/>
          <p:nvPr/>
        </p:nvGrpSpPr>
        <p:grpSpPr>
          <a:xfrm>
            <a:off x="582226" y="3755705"/>
            <a:ext cx="675226" cy="677239"/>
            <a:chOff x="-64781025" y="3361050"/>
            <a:chExt cx="317425" cy="315200"/>
          </a:xfrm>
        </p:grpSpPr>
        <p:sp>
          <p:nvSpPr>
            <p:cNvPr id="565" name="Google Shape;565;p10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0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0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0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adFill>
              <a:gsLst>
                <a:gs pos="0">
                  <a:srgbClr val="696969"/>
                </a:gs>
                <a:gs pos="100000">
                  <a:srgbClr val="1D1D1D"/>
                </a:gs>
              </a:gsLst>
              <a:lin ang="5400012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625" y="1188400"/>
            <a:ext cx="6690549" cy="3650299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105"/>
          <p:cNvSpPr txBox="1"/>
          <p:nvPr/>
        </p:nvSpPr>
        <p:spPr>
          <a:xfrm>
            <a:off x="3072000" y="1390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Integración</a:t>
            </a:r>
            <a:endParaRPr b="1" sz="3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5" name="Google Shape;575;p105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576" name="Google Shape;576;p10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" name="Google Shape;577;p105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88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64" name="Google Shape;364;p88"/>
          <p:cNvSpPr txBox="1"/>
          <p:nvPr/>
        </p:nvSpPr>
        <p:spPr>
          <a:xfrm>
            <a:off x="4152500" y="1723900"/>
            <a:ext cx="4583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Anybody"/>
              <a:buChar char="➜"/>
            </a:pPr>
            <a:r>
              <a:rPr b="1"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Calidad</a:t>
            </a:r>
            <a:r>
              <a:rPr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de los datos</a:t>
            </a:r>
            <a:endParaRPr sz="15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Anybody"/>
              <a:buChar char="➜"/>
            </a:pPr>
            <a:r>
              <a:rPr b="1"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Mala calidad</a:t>
            </a:r>
            <a:r>
              <a:rPr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en los datos</a:t>
            </a:r>
            <a:endParaRPr sz="15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Anybody"/>
              <a:buChar char="➜"/>
            </a:pPr>
            <a:r>
              <a:rPr b="1"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Criterios</a:t>
            </a:r>
            <a:r>
              <a:rPr lang="en" sz="15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para la calidad de los datos</a:t>
            </a:r>
            <a:endParaRPr sz="15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65" name="Google Shape;365;p88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88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367" name="Google Shape;367;p8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0" name="Google Shape;370;p88"/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371" name="Google Shape;371;p88"/>
          <p:cNvGrpSpPr/>
          <p:nvPr/>
        </p:nvGrpSpPr>
        <p:grpSpPr>
          <a:xfrm>
            <a:off x="343600" y="85300"/>
            <a:ext cx="8713175" cy="846449"/>
            <a:chOff x="343600" y="85300"/>
            <a:chExt cx="8713175" cy="846449"/>
          </a:xfrm>
        </p:grpSpPr>
        <p:pic>
          <p:nvPicPr>
            <p:cNvPr id="372" name="Google Shape;372;p8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43600" y="158350"/>
              <a:ext cx="773399" cy="773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3" name="Google Shape;373;p88"/>
            <p:cNvSpPr/>
            <p:nvPr/>
          </p:nvSpPr>
          <p:spPr>
            <a:xfrm>
              <a:off x="8213175" y="85300"/>
              <a:ext cx="843600" cy="773400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Google Shape;582;p106"/>
          <p:cNvPicPr preferRelativeResize="0"/>
          <p:nvPr/>
        </p:nvPicPr>
        <p:blipFill rotWithShape="1">
          <a:blip r:embed="rId3">
            <a:alphaModFix/>
          </a:blip>
          <a:srcRect b="0" l="866" r="1762" t="2638"/>
          <a:stretch/>
        </p:blipFill>
        <p:spPr>
          <a:xfrm>
            <a:off x="1524400" y="1731800"/>
            <a:ext cx="5731426" cy="301357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106"/>
          <p:cNvSpPr txBox="1"/>
          <p:nvPr/>
        </p:nvSpPr>
        <p:spPr>
          <a:xfrm>
            <a:off x="3072000" y="1451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Limpieza</a:t>
            </a:r>
            <a:endParaRPr b="1" sz="3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84" name="Google Shape;584;p106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585" name="Google Shape;585;p10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6" name="Google Shape;586;p106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107"/>
          <p:cNvPicPr preferRelativeResize="0"/>
          <p:nvPr/>
        </p:nvPicPr>
        <p:blipFill rotWithShape="1">
          <a:blip r:embed="rId3">
            <a:alphaModFix/>
          </a:blip>
          <a:srcRect b="0" l="4470" r="0" t="1623"/>
          <a:stretch/>
        </p:blipFill>
        <p:spPr>
          <a:xfrm>
            <a:off x="2665075" y="1296250"/>
            <a:ext cx="3771625" cy="3542449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107"/>
          <p:cNvSpPr txBox="1"/>
          <p:nvPr/>
        </p:nvSpPr>
        <p:spPr>
          <a:xfrm>
            <a:off x="1998338" y="192850"/>
            <a:ext cx="510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Normalización</a:t>
            </a:r>
            <a:endParaRPr b="1" sz="36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593" name="Google Shape;593;p107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594" name="Google Shape;594;p10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5" name="Google Shape;595;p107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225" y="1178224"/>
            <a:ext cx="8421550" cy="332235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108"/>
          <p:cNvSpPr txBox="1"/>
          <p:nvPr/>
        </p:nvSpPr>
        <p:spPr>
          <a:xfrm>
            <a:off x="1303075" y="285250"/>
            <a:ext cx="6978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Imputación de Valores Faltantes</a:t>
            </a:r>
            <a:endParaRPr b="1" sz="3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602" name="Google Shape;60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044" y="186700"/>
            <a:ext cx="865701" cy="84359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08"/>
          <p:cNvSpPr/>
          <p:nvPr/>
        </p:nvSpPr>
        <p:spPr>
          <a:xfrm>
            <a:off x="8201475" y="205900"/>
            <a:ext cx="668100" cy="563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109"/>
          <p:cNvPicPr preferRelativeResize="0"/>
          <p:nvPr/>
        </p:nvPicPr>
        <p:blipFill rotWithShape="1">
          <a:blip r:embed="rId3">
            <a:alphaModFix/>
          </a:blip>
          <a:srcRect b="2676" l="0" r="0" t="0"/>
          <a:stretch/>
        </p:blipFill>
        <p:spPr>
          <a:xfrm>
            <a:off x="1355300" y="1237975"/>
            <a:ext cx="6688724" cy="3504225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109"/>
          <p:cNvSpPr txBox="1"/>
          <p:nvPr/>
        </p:nvSpPr>
        <p:spPr>
          <a:xfrm>
            <a:off x="1704750" y="285250"/>
            <a:ext cx="573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Transformación de datos</a:t>
            </a:r>
            <a:endParaRPr b="1" sz="3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610" name="Google Shape;610;p109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611" name="Google Shape;611;p10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2" name="Google Shape;612;p109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Google Shape;617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950" y="1100025"/>
            <a:ext cx="7489881" cy="36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110"/>
          <p:cNvSpPr txBox="1"/>
          <p:nvPr/>
        </p:nvSpPr>
        <p:spPr>
          <a:xfrm>
            <a:off x="2041650" y="285250"/>
            <a:ext cx="5060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Modelado de Datos</a:t>
            </a:r>
            <a:endParaRPr b="1" sz="3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619" name="Google Shape;619;p110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620" name="Google Shape;620;p11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1" name="Google Shape;621;p110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111"/>
          <p:cNvGrpSpPr/>
          <p:nvPr/>
        </p:nvGrpSpPr>
        <p:grpSpPr>
          <a:xfrm>
            <a:off x="343588" y="145175"/>
            <a:ext cx="9144000" cy="4693525"/>
            <a:chOff x="343588" y="145175"/>
            <a:chExt cx="9144000" cy="4693525"/>
          </a:xfrm>
        </p:grpSpPr>
        <p:sp>
          <p:nvSpPr>
            <p:cNvPr id="627" name="Google Shape;627;p111"/>
            <p:cNvSpPr txBox="1"/>
            <p:nvPr/>
          </p:nvSpPr>
          <p:spPr>
            <a:xfrm>
              <a:off x="343588" y="145175"/>
              <a:ext cx="9144000" cy="9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2400"/>
                </a:spcBef>
                <a:spcAft>
                  <a:spcPts val="6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30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Reportes y Visualización</a:t>
              </a:r>
              <a:endParaRPr b="1" sz="3000">
                <a:latin typeface="Anybody"/>
                <a:ea typeface="Anybody"/>
                <a:cs typeface="Anybody"/>
                <a:sym typeface="Anybody"/>
              </a:endParaRPr>
            </a:p>
          </p:txBody>
        </p:sp>
        <p:pic>
          <p:nvPicPr>
            <p:cNvPr id="628" name="Google Shape;628;p1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1525" y="1237975"/>
              <a:ext cx="8040944" cy="36007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29" name="Google Shape;629;p111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630" name="Google Shape;630;p1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1" name="Google Shape;631;p111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0375"/>
            <a:ext cx="8839200" cy="2890807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112"/>
          <p:cNvSpPr txBox="1"/>
          <p:nvPr/>
        </p:nvSpPr>
        <p:spPr>
          <a:xfrm>
            <a:off x="1808400" y="285250"/>
            <a:ext cx="552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Hechos/Dimensiones</a:t>
            </a:r>
            <a:endParaRPr b="1" sz="3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638" name="Google Shape;638;p112"/>
          <p:cNvGrpSpPr/>
          <p:nvPr/>
        </p:nvGrpSpPr>
        <p:grpSpPr>
          <a:xfrm>
            <a:off x="397044" y="186700"/>
            <a:ext cx="8472564" cy="843599"/>
            <a:chOff x="601475" y="202600"/>
            <a:chExt cx="8256250" cy="843599"/>
          </a:xfrm>
        </p:grpSpPr>
        <p:pic>
          <p:nvPicPr>
            <p:cNvPr id="639" name="Google Shape;639;p11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475" y="202600"/>
              <a:ext cx="843599" cy="843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0" name="Google Shape;640;p112"/>
            <p:cNvSpPr/>
            <p:nvPr/>
          </p:nvSpPr>
          <p:spPr>
            <a:xfrm>
              <a:off x="8060925" y="221800"/>
              <a:ext cx="796800" cy="56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13"/>
          <p:cNvSpPr txBox="1"/>
          <p:nvPr/>
        </p:nvSpPr>
        <p:spPr>
          <a:xfrm>
            <a:off x="1026175" y="881150"/>
            <a:ext cx="746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3600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Claves Subrogadas</a:t>
            </a:r>
            <a:endParaRPr i="0" sz="36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646" name="Google Shape;646;p113"/>
          <p:cNvSpPr txBox="1"/>
          <p:nvPr/>
        </p:nvSpPr>
        <p:spPr>
          <a:xfrm>
            <a:off x="1845900" y="1846425"/>
            <a:ext cx="5452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Una </a:t>
            </a:r>
            <a:r>
              <a:rPr b="1" lang="en" sz="2400">
                <a:solidFill>
                  <a:srgbClr val="222222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clave subrogada</a:t>
            </a:r>
            <a:r>
              <a:rPr lang="en" sz="2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 es un identificador único que se asigna a cada registro de una tabla. Puede obtenerse a partir de la conjunción de columnas ya preexistentes.</a:t>
            </a:r>
            <a:endParaRPr i="0" sz="2400" u="none" cap="none" strike="noStrike">
              <a:solidFill>
                <a:srgbClr val="22222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13"/>
            <a:ext cx="9236675" cy="6160762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114"/>
          <p:cNvSpPr txBox="1"/>
          <p:nvPr/>
        </p:nvSpPr>
        <p:spPr>
          <a:xfrm>
            <a:off x="1208100" y="1404450"/>
            <a:ext cx="6727800" cy="23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4800">
                <a:solidFill>
                  <a:srgbClr val="FFFF00"/>
                </a:solidFill>
                <a:latin typeface="Anybody ExtraBold"/>
                <a:ea typeface="Anybody ExtraBold"/>
                <a:cs typeface="Anybody ExtraBold"/>
                <a:sym typeface="Anybody ExtraBold"/>
              </a:rPr>
              <a:t>¿ P R E G U N T A S ?</a:t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15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Resumen</a:t>
            </a:r>
            <a:endParaRPr b="1" i="0" sz="5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658" name="Google Shape;658;p115"/>
          <p:cNvSpPr/>
          <p:nvPr/>
        </p:nvSpPr>
        <p:spPr>
          <a:xfrm>
            <a:off x="8025725" y="339775"/>
            <a:ext cx="738000" cy="398400"/>
          </a:xfrm>
          <a:prstGeom prst="rect">
            <a:avLst/>
          </a:prstGeom>
          <a:solidFill>
            <a:srgbClr val="FFFF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9" name="Google Shape;659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044" y="186700"/>
            <a:ext cx="865701" cy="84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9300" y="1350427"/>
            <a:ext cx="26439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89"/>
          <p:cNvSpPr txBox="1"/>
          <p:nvPr/>
        </p:nvSpPr>
        <p:spPr>
          <a:xfrm>
            <a:off x="0" y="1139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OBJETIVO</a:t>
            </a:r>
            <a:r>
              <a:rPr b="1" i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S</a:t>
            </a:r>
            <a:r>
              <a:rPr b="1" i="0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DE LA </a:t>
            </a: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CLASE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80" name="Google Shape;380;p89"/>
          <p:cNvSpPr txBox="1"/>
          <p:nvPr/>
        </p:nvSpPr>
        <p:spPr>
          <a:xfrm>
            <a:off x="2112500" y="2646813"/>
            <a:ext cx="62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81" name="Google Shape;381;p89"/>
          <p:cNvSpPr txBox="1"/>
          <p:nvPr/>
        </p:nvSpPr>
        <p:spPr>
          <a:xfrm>
            <a:off x="0" y="2010763"/>
            <a:ext cx="91440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Al finalizar esta lecture estarás en la 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capacidad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 de…</a:t>
            </a:r>
            <a:endParaRPr i="1" sz="1800">
              <a:solidFill>
                <a:schemeClr val="dk1"/>
              </a:solidFill>
              <a:highlight>
                <a:schemeClr val="lt1"/>
              </a:highlight>
              <a:latin typeface="Anybody SemiBold"/>
              <a:ea typeface="Anybody SemiBold"/>
              <a:cs typeface="Anybody SemiBold"/>
              <a:sym typeface="Anybody SemiBold"/>
            </a:endParaRPr>
          </a:p>
        </p:txBody>
      </p:sp>
      <p:sp>
        <p:nvSpPr>
          <p:cNvPr id="382" name="Google Shape;382;p89"/>
          <p:cNvSpPr txBox="1"/>
          <p:nvPr/>
        </p:nvSpPr>
        <p:spPr>
          <a:xfrm>
            <a:off x="1972975" y="4348425"/>
            <a:ext cx="565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89"/>
          <p:cNvSpPr txBox="1"/>
          <p:nvPr/>
        </p:nvSpPr>
        <p:spPr>
          <a:xfrm>
            <a:off x="1629400" y="2931825"/>
            <a:ext cx="6890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Anybody"/>
              <a:buChar char="➜"/>
            </a:pPr>
            <a:r>
              <a:rPr b="1"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Comprender</a:t>
            </a:r>
            <a:r>
              <a:rPr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el concepto de la </a:t>
            </a:r>
            <a:r>
              <a:rPr b="1"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Calidad del Dato</a:t>
            </a:r>
            <a:r>
              <a:rPr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y sus implicaciones.</a:t>
            </a:r>
            <a:endParaRPr sz="20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Anybody"/>
              <a:buChar char="➜"/>
            </a:pPr>
            <a:r>
              <a:rPr b="1" lang="en" sz="20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Conocer</a:t>
            </a:r>
            <a:r>
              <a:rPr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el concepto del </a:t>
            </a:r>
            <a:r>
              <a:rPr b="1"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Modelado de Datos.</a:t>
            </a:r>
            <a:endParaRPr b="1" sz="2000">
              <a:solidFill>
                <a:srgbClr val="1F1F1F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384" name="Google Shape;384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600" y="158350"/>
            <a:ext cx="773399" cy="773399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89"/>
          <p:cNvSpPr/>
          <p:nvPr/>
        </p:nvSpPr>
        <p:spPr>
          <a:xfrm>
            <a:off x="8213175" y="85300"/>
            <a:ext cx="843600" cy="7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16"/>
          <p:cNvSpPr txBox="1"/>
          <p:nvPr/>
        </p:nvSpPr>
        <p:spPr>
          <a:xfrm>
            <a:off x="862800" y="433500"/>
            <a:ext cx="741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Resumen </a:t>
            </a:r>
            <a:endParaRPr b="1" i="0" sz="2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65" name="Google Shape;665;p116"/>
          <p:cNvGrpSpPr/>
          <p:nvPr/>
        </p:nvGrpSpPr>
        <p:grpSpPr>
          <a:xfrm>
            <a:off x="127902" y="1129250"/>
            <a:ext cx="8656698" cy="770400"/>
            <a:chOff x="127902" y="1129250"/>
            <a:chExt cx="8656698" cy="770400"/>
          </a:xfrm>
        </p:grpSpPr>
        <p:sp>
          <p:nvSpPr>
            <p:cNvPr id="666" name="Google Shape;666;p116"/>
            <p:cNvSpPr txBox="1"/>
            <p:nvPr/>
          </p:nvSpPr>
          <p:spPr>
            <a:xfrm>
              <a:off x="459600" y="1129250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  <p:pic>
          <p:nvPicPr>
            <p:cNvPr id="667" name="Google Shape;667;p1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244277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8" name="Google Shape;668;p116"/>
          <p:cNvGrpSpPr/>
          <p:nvPr/>
        </p:nvGrpSpPr>
        <p:grpSpPr>
          <a:xfrm>
            <a:off x="127902" y="2360991"/>
            <a:ext cx="8656698" cy="770400"/>
            <a:chOff x="127902" y="1801341"/>
            <a:chExt cx="8656698" cy="770400"/>
          </a:xfrm>
        </p:grpSpPr>
        <p:pic>
          <p:nvPicPr>
            <p:cNvPr id="669" name="Google Shape;669;p1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9345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0" name="Google Shape;670;p116"/>
            <p:cNvSpPr txBox="1"/>
            <p:nvPr/>
          </p:nvSpPr>
          <p:spPr>
            <a:xfrm>
              <a:off x="459600" y="1801341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highlight>
                  <a:schemeClr val="lt1"/>
                </a:highlight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</p:grpSp>
      <p:grpSp>
        <p:nvGrpSpPr>
          <p:cNvPr id="671" name="Google Shape;671;p116"/>
          <p:cNvGrpSpPr/>
          <p:nvPr/>
        </p:nvGrpSpPr>
        <p:grpSpPr>
          <a:xfrm>
            <a:off x="127902" y="3592750"/>
            <a:ext cx="8656698" cy="590700"/>
            <a:chOff x="127902" y="2891100"/>
            <a:chExt cx="8656698" cy="590700"/>
          </a:xfrm>
        </p:grpSpPr>
        <p:pic>
          <p:nvPicPr>
            <p:cNvPr id="672" name="Google Shape;672;p1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29963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Google Shape;673;p116"/>
            <p:cNvSpPr txBox="1"/>
            <p:nvPr/>
          </p:nvSpPr>
          <p:spPr>
            <a:xfrm>
              <a:off x="459600" y="2891100"/>
              <a:ext cx="83250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2000">
                <a:solidFill>
                  <a:schemeClr val="dk1"/>
                </a:solidFill>
                <a:highlight>
                  <a:schemeClr val="lt1"/>
                </a:highlight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17"/>
          <p:cNvSpPr txBox="1"/>
          <p:nvPr/>
        </p:nvSpPr>
        <p:spPr>
          <a:xfrm flipH="1" rot="-60343">
            <a:off x="1674899" y="923272"/>
            <a:ext cx="5794193" cy="15977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5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¿Alguien dijo Homework?</a:t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679" name="Google Shape;679;p117"/>
          <p:cNvSpPr/>
          <p:nvPr/>
        </p:nvSpPr>
        <p:spPr>
          <a:xfrm rot="59969">
            <a:off x="1828840" y="2398999"/>
            <a:ext cx="5486335" cy="457272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680" name="Google Shape;680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026" y="2351175"/>
            <a:ext cx="2315198" cy="2051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1" name="Google Shape;681;p117"/>
          <p:cNvGrpSpPr/>
          <p:nvPr/>
        </p:nvGrpSpPr>
        <p:grpSpPr>
          <a:xfrm>
            <a:off x="397044" y="186700"/>
            <a:ext cx="8366681" cy="843599"/>
            <a:chOff x="397044" y="186700"/>
            <a:chExt cx="8366681" cy="843599"/>
          </a:xfrm>
        </p:grpSpPr>
        <p:sp>
          <p:nvSpPr>
            <p:cNvPr id="682" name="Google Shape;682;p117"/>
            <p:cNvSpPr/>
            <p:nvPr/>
          </p:nvSpPr>
          <p:spPr>
            <a:xfrm>
              <a:off x="8025725" y="339775"/>
              <a:ext cx="738000" cy="292800"/>
            </a:xfrm>
            <a:prstGeom prst="rect">
              <a:avLst/>
            </a:prstGeom>
            <a:solidFill>
              <a:srgbClr val="FFFF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683" name="Google Shape;683;p1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7044" y="186700"/>
              <a:ext cx="865701" cy="8435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118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689" name="Google Shape;689;p118"/>
          <p:cNvSpPr txBox="1"/>
          <p:nvPr/>
        </p:nvSpPr>
        <p:spPr>
          <a:xfrm>
            <a:off x="4152625" y="1811975"/>
            <a:ext cx="4393200" cy="46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Próxima lecture</a:t>
            </a:r>
            <a:endParaRPr b="1" sz="24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690" name="Google Shape;690;p118"/>
          <p:cNvSpPr txBox="1"/>
          <p:nvPr/>
        </p:nvSpPr>
        <p:spPr>
          <a:xfrm>
            <a:off x="4152613" y="2140800"/>
            <a:ext cx="4771800" cy="569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ETL</a:t>
            </a:r>
            <a:endParaRPr sz="31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9"/>
          <p:cNvSpPr txBox="1"/>
          <p:nvPr/>
        </p:nvSpPr>
        <p:spPr>
          <a:xfrm>
            <a:off x="696550" y="2829288"/>
            <a:ext cx="29151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latin typeface="Work Sans"/>
                <a:ea typeface="Work Sans"/>
                <a:cs typeface="Work Sans"/>
                <a:sym typeface="Work Sans"/>
              </a:rPr>
              <a:t>¡Feedback!</a:t>
            </a:r>
            <a:endParaRPr b="1" i="0" sz="3600" u="none" cap="none" strike="noStrike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96" name="Google Shape;696;p119"/>
          <p:cNvGrpSpPr/>
          <p:nvPr/>
        </p:nvGrpSpPr>
        <p:grpSpPr>
          <a:xfrm>
            <a:off x="1604497" y="1676713"/>
            <a:ext cx="1099200" cy="1099200"/>
            <a:chOff x="1683297" y="1643325"/>
            <a:chExt cx="1099200" cy="1099200"/>
          </a:xfrm>
        </p:grpSpPr>
        <p:sp>
          <p:nvSpPr>
            <p:cNvPr id="697" name="Google Shape;697;p119"/>
            <p:cNvSpPr/>
            <p:nvPr/>
          </p:nvSpPr>
          <p:spPr>
            <a:xfrm>
              <a:off x="1683297" y="1643325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98" name="Google Shape;698;p1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93892" y="1753903"/>
              <a:ext cx="878000" cy="8780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9" name="Google Shape;699;p119"/>
          <p:cNvSpPr txBox="1"/>
          <p:nvPr/>
        </p:nvSpPr>
        <p:spPr>
          <a:xfrm>
            <a:off x="4164350" y="2252725"/>
            <a:ext cx="442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Dispones de un </a:t>
            </a:r>
            <a:r>
              <a:rPr lang="en" sz="2200">
                <a:solidFill>
                  <a:schemeClr val="hlink"/>
                </a:solidFill>
                <a:uFill>
                  <a:noFill/>
                </a:uFill>
                <a:latin typeface="Work Sans SemiBold"/>
                <a:ea typeface="Work Sans SemiBold"/>
                <a:cs typeface="Work Sans SemiBold"/>
                <a:sym typeface="Work Sans SemiBold"/>
                <a:hlinkClick r:id="rId4"/>
              </a:rPr>
              <a:t>formulario </a:t>
            </a: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en:</a:t>
            </a:r>
            <a:endParaRPr sz="220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grpSp>
        <p:nvGrpSpPr>
          <p:cNvPr id="700" name="Google Shape;700;p119"/>
          <p:cNvGrpSpPr/>
          <p:nvPr/>
        </p:nvGrpSpPr>
        <p:grpSpPr>
          <a:xfrm>
            <a:off x="4839626" y="2898075"/>
            <a:ext cx="4119208" cy="461700"/>
            <a:chOff x="4839626" y="2267800"/>
            <a:chExt cx="4119208" cy="461700"/>
          </a:xfrm>
        </p:grpSpPr>
        <p:pic>
          <p:nvPicPr>
            <p:cNvPr id="701" name="Google Shape;701;p1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321175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2" name="Google Shape;702;p119"/>
            <p:cNvSpPr txBox="1"/>
            <p:nvPr/>
          </p:nvSpPr>
          <p:spPr>
            <a:xfrm>
              <a:off x="5191733" y="2267800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Homeworks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703" name="Google Shape;703;p119"/>
          <p:cNvGrpSpPr/>
          <p:nvPr/>
        </p:nvGrpSpPr>
        <p:grpSpPr>
          <a:xfrm>
            <a:off x="4839626" y="3566763"/>
            <a:ext cx="4119208" cy="461700"/>
            <a:chOff x="4839626" y="2791625"/>
            <a:chExt cx="4119208" cy="461700"/>
          </a:xfrm>
        </p:grpSpPr>
        <p:pic>
          <p:nvPicPr>
            <p:cNvPr id="704" name="Google Shape;704;p1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844992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5" name="Google Shape;705;p119"/>
            <p:cNvSpPr txBox="1"/>
            <p:nvPr/>
          </p:nvSpPr>
          <p:spPr>
            <a:xfrm>
              <a:off x="5191733" y="27916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Guías de clase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706" name="Google Shape;706;p119"/>
          <p:cNvGrpSpPr/>
          <p:nvPr/>
        </p:nvGrpSpPr>
        <p:grpSpPr>
          <a:xfrm>
            <a:off x="4839626" y="4235475"/>
            <a:ext cx="4119208" cy="461700"/>
            <a:chOff x="4839626" y="3368825"/>
            <a:chExt cx="4119208" cy="461700"/>
          </a:xfrm>
        </p:grpSpPr>
        <p:pic>
          <p:nvPicPr>
            <p:cNvPr id="707" name="Google Shape;707;p1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3422184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8" name="Google Shape;708;p119"/>
            <p:cNvSpPr txBox="1"/>
            <p:nvPr/>
          </p:nvSpPr>
          <p:spPr>
            <a:xfrm>
              <a:off x="5191733" y="33688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Slack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sp>
        <p:nvSpPr>
          <p:cNvPr id="709" name="Google Shape;709;p119"/>
          <p:cNvSpPr txBox="1"/>
          <p:nvPr/>
        </p:nvSpPr>
        <p:spPr>
          <a:xfrm flipH="1">
            <a:off x="6057650" y="1560675"/>
            <a:ext cx="220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Click on me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710" name="Google Shape;710;p119"/>
          <p:cNvSpPr/>
          <p:nvPr/>
        </p:nvSpPr>
        <p:spPr>
          <a:xfrm rot="10800000">
            <a:off x="735275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711" name="Google Shape;711;p119"/>
          <p:cNvSpPr/>
          <p:nvPr/>
        </p:nvSpPr>
        <p:spPr>
          <a:xfrm flipH="1" rot="10800000">
            <a:off x="673080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20"/>
          <p:cNvSpPr/>
          <p:nvPr/>
        </p:nvSpPr>
        <p:spPr>
          <a:xfrm>
            <a:off x="0" y="0"/>
            <a:ext cx="9144000" cy="1011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7" name="Google Shape;717;p120"/>
          <p:cNvPicPr preferRelativeResize="0"/>
          <p:nvPr/>
        </p:nvPicPr>
        <p:blipFill rotWithShape="1">
          <a:blip r:embed="rId3">
            <a:alphaModFix/>
          </a:blip>
          <a:srcRect b="0" l="6433" r="10551" t="0"/>
          <a:stretch/>
        </p:blipFill>
        <p:spPr>
          <a:xfrm>
            <a:off x="1737975" y="1128000"/>
            <a:ext cx="5668049" cy="265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2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3850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20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57413" y="3785065"/>
            <a:ext cx="354971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20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33469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20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909554" y="3783307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20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085623" y="3785066"/>
            <a:ext cx="358486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120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265188" y="3785063"/>
            <a:ext cx="354971" cy="35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90"/>
          <p:cNvGrpSpPr/>
          <p:nvPr/>
        </p:nvGrpSpPr>
        <p:grpSpPr>
          <a:xfrm>
            <a:off x="326250" y="1276320"/>
            <a:ext cx="7755297" cy="1099200"/>
            <a:chOff x="326250" y="1276320"/>
            <a:chExt cx="7755297" cy="1099200"/>
          </a:xfrm>
        </p:grpSpPr>
        <p:sp>
          <p:nvSpPr>
            <p:cNvPr id="391" name="Google Shape;391;p90"/>
            <p:cNvSpPr txBox="1"/>
            <p:nvPr/>
          </p:nvSpPr>
          <p:spPr>
            <a:xfrm>
              <a:off x="326250" y="1357775"/>
              <a:ext cx="65391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Al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finalizar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cada uno de los temas, tendremos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espacio de consultas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92" name="Google Shape;392;p90"/>
            <p:cNvSpPr/>
            <p:nvPr/>
          </p:nvSpPr>
          <p:spPr>
            <a:xfrm>
              <a:off x="6982347" y="12763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93" name="Google Shape;393;p9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90675" y="1484651"/>
              <a:ext cx="682550" cy="682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4" name="Google Shape;394;p90"/>
          <p:cNvGrpSpPr/>
          <p:nvPr/>
        </p:nvGrpSpPr>
        <p:grpSpPr>
          <a:xfrm>
            <a:off x="965897" y="2618620"/>
            <a:ext cx="7212203" cy="1099200"/>
            <a:chOff x="965897" y="2618620"/>
            <a:chExt cx="7212203" cy="1099200"/>
          </a:xfrm>
        </p:grpSpPr>
        <p:sp>
          <p:nvSpPr>
            <p:cNvPr id="395" name="Google Shape;395;p90"/>
            <p:cNvSpPr/>
            <p:nvPr/>
          </p:nvSpPr>
          <p:spPr>
            <a:xfrm>
              <a:off x="965897" y="26186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96" name="Google Shape;396;p9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72598" y="2825324"/>
              <a:ext cx="685800" cy="685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7" name="Google Shape;397;p90"/>
            <p:cNvSpPr txBox="1"/>
            <p:nvPr/>
          </p:nvSpPr>
          <p:spPr>
            <a:xfrm>
              <a:off x="2182900" y="2700075"/>
              <a:ext cx="59952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Hay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mentor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asignado para responder el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Q&amp;A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398" name="Google Shape;398;p90"/>
          <p:cNvSpPr txBox="1"/>
          <p:nvPr/>
        </p:nvSpPr>
        <p:spPr>
          <a:xfrm>
            <a:off x="0" y="4225975"/>
            <a:ext cx="910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¡Pregunta, pregunta, pregunta</a:t>
            </a: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! :D</a:t>
            </a:r>
            <a:endParaRPr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99" name="Google Shape;399;p90"/>
          <p:cNvSpPr/>
          <p:nvPr/>
        </p:nvSpPr>
        <p:spPr>
          <a:xfrm>
            <a:off x="8025725" y="339775"/>
            <a:ext cx="738000" cy="410100"/>
          </a:xfrm>
          <a:prstGeom prst="rect">
            <a:avLst/>
          </a:prstGeom>
          <a:solidFill>
            <a:srgbClr val="FFFF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044" y="186700"/>
            <a:ext cx="865701" cy="84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91"/>
          <p:cNvSpPr txBox="1"/>
          <p:nvPr/>
        </p:nvSpPr>
        <p:spPr>
          <a:xfrm flipH="1" rot="-60343">
            <a:off x="1679474" y="1585972"/>
            <a:ext cx="5794193" cy="15977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5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Calidad de los datos</a:t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406" name="Google Shape;406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80001">
            <a:off x="7401925" y="1983172"/>
            <a:ext cx="1464849" cy="2918298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91"/>
          <p:cNvSpPr/>
          <p:nvPr/>
        </p:nvSpPr>
        <p:spPr>
          <a:xfrm rot="59969">
            <a:off x="1833340" y="3213699"/>
            <a:ext cx="5486335" cy="457272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¿Para qué?</a:t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408" name="Google Shape;408;p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925" y="58513"/>
            <a:ext cx="738126" cy="738126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91"/>
          <p:cNvSpPr/>
          <p:nvPr/>
        </p:nvSpPr>
        <p:spPr>
          <a:xfrm>
            <a:off x="8025725" y="339775"/>
            <a:ext cx="738000" cy="292800"/>
          </a:xfrm>
          <a:prstGeom prst="rect">
            <a:avLst/>
          </a:prstGeom>
          <a:solidFill>
            <a:srgbClr val="FFFF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92"/>
          <p:cNvSpPr txBox="1"/>
          <p:nvPr/>
        </p:nvSpPr>
        <p:spPr>
          <a:xfrm>
            <a:off x="684025" y="1326138"/>
            <a:ext cx="49050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La </a:t>
            </a:r>
            <a:r>
              <a:rPr b="1" lang="en" sz="2400">
                <a:solidFill>
                  <a:schemeClr val="dk1"/>
                </a:solidFill>
                <a:highlight>
                  <a:srgbClr val="FFFF01"/>
                </a:highlight>
                <a:latin typeface="Inter"/>
                <a:ea typeface="Inter"/>
                <a:cs typeface="Inter"/>
                <a:sym typeface="Inter"/>
              </a:rPr>
              <a:t>calidad de los dato</a:t>
            </a:r>
            <a:r>
              <a:rPr b="1" lang="en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es fundamental para asegurar la confiabilidad de los análisis.</a:t>
            </a:r>
            <a:endParaRPr i="0" sz="24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5" name="Google Shape;415;p92"/>
          <p:cNvPicPr preferRelativeResize="0"/>
          <p:nvPr/>
        </p:nvPicPr>
        <p:blipFill rotWithShape="1">
          <a:blip r:embed="rId3">
            <a:alphaModFix/>
          </a:blip>
          <a:srcRect b="0" l="1579" r="-1579" t="0"/>
          <a:stretch/>
        </p:blipFill>
        <p:spPr>
          <a:xfrm>
            <a:off x="1140700" y="1398725"/>
            <a:ext cx="3359849" cy="4826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92"/>
          <p:cNvSpPr txBox="1"/>
          <p:nvPr/>
        </p:nvSpPr>
        <p:spPr>
          <a:xfrm>
            <a:off x="3847250" y="3121375"/>
            <a:ext cx="4853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El uso de </a:t>
            </a:r>
            <a:r>
              <a:rPr b="1" lang="en" sz="2200">
                <a:solidFill>
                  <a:schemeClr val="dk1"/>
                </a:solidFill>
                <a:highlight>
                  <a:srgbClr val="FFFF01"/>
                </a:highlight>
                <a:latin typeface="Inter"/>
                <a:ea typeface="Inter"/>
                <a:cs typeface="Inter"/>
                <a:sym typeface="Inter"/>
              </a:rPr>
              <a:t>datos no confiables</a:t>
            </a:r>
            <a:r>
              <a:rPr b="1" lang="en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puede llevar a conclusiones erróneas y decisiones incorrectas.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7" name="Google Shape;417;p92"/>
          <p:cNvPicPr preferRelativeResize="0"/>
          <p:nvPr/>
        </p:nvPicPr>
        <p:blipFill rotWithShape="1">
          <a:blip r:embed="rId3">
            <a:alphaModFix/>
          </a:blip>
          <a:srcRect b="0" l="1579" r="-1579" t="0"/>
          <a:stretch/>
        </p:blipFill>
        <p:spPr>
          <a:xfrm>
            <a:off x="5451450" y="3121375"/>
            <a:ext cx="3359849" cy="4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600" y="158350"/>
            <a:ext cx="773399" cy="773399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92"/>
          <p:cNvSpPr/>
          <p:nvPr/>
        </p:nvSpPr>
        <p:spPr>
          <a:xfrm>
            <a:off x="8213175" y="85300"/>
            <a:ext cx="843600" cy="7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93"/>
          <p:cNvGrpSpPr/>
          <p:nvPr/>
        </p:nvGrpSpPr>
        <p:grpSpPr>
          <a:xfrm>
            <a:off x="947775" y="1325575"/>
            <a:ext cx="7138200" cy="2658300"/>
            <a:chOff x="1289975" y="962700"/>
            <a:chExt cx="7138200" cy="2658300"/>
          </a:xfrm>
        </p:grpSpPr>
        <p:sp>
          <p:nvSpPr>
            <p:cNvPr id="425" name="Google Shape;425;p93"/>
            <p:cNvSpPr txBox="1"/>
            <p:nvPr/>
          </p:nvSpPr>
          <p:spPr>
            <a:xfrm>
              <a:off x="1289975" y="962700"/>
              <a:ext cx="7138200" cy="265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914400" rtl="0" algn="l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Fuentes críticas de datos</a:t>
              </a:r>
              <a:endParaRPr sz="2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914400" rtl="0" algn="l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Métodos para garantizar la calidad</a:t>
              </a:r>
              <a:endParaRPr sz="2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914400" rtl="0" algn="l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Recuperación de información perdida o incompleta</a:t>
              </a:r>
              <a:endParaRPr sz="2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914400" rtl="0" algn="l">
                <a:lnSpc>
                  <a:spcPct val="115000"/>
                </a:lnSpc>
                <a:spcBef>
                  <a:spcPts val="1500"/>
                </a:spcBef>
                <a:spcAft>
                  <a:spcPts val="150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Resolución de conflictos en los datos</a:t>
              </a:r>
              <a:endParaRPr sz="2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26" name="Google Shape;426;p93"/>
            <p:cNvGrpSpPr/>
            <p:nvPr/>
          </p:nvGrpSpPr>
          <p:grpSpPr>
            <a:xfrm>
              <a:off x="1833122" y="1626571"/>
              <a:ext cx="327487" cy="376034"/>
              <a:chOff x="-64781025" y="3361050"/>
              <a:chExt cx="317425" cy="315200"/>
            </a:xfrm>
          </p:grpSpPr>
          <p:sp>
            <p:nvSpPr>
              <p:cNvPr id="427" name="Google Shape;427;p93"/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rect b="b" l="l" r="r" t="t"/>
                <a:pathLst>
                  <a:path extrusionOk="0" h="10902" w="10902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93"/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rect b="b" l="l" r="r" t="t"/>
                <a:pathLst>
                  <a:path extrusionOk="0" h="4227" w="4191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93"/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rect b="b" l="l" r="r" t="t"/>
                <a:pathLst>
                  <a:path extrusionOk="0" h="3183" w="3404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93"/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rect b="b" l="l" r="r" t="t"/>
                <a:pathLst>
                  <a:path extrusionOk="0" h="3403" w="3214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1" name="Google Shape;431;p93"/>
            <p:cNvGrpSpPr/>
            <p:nvPr/>
          </p:nvGrpSpPr>
          <p:grpSpPr>
            <a:xfrm>
              <a:off x="1833122" y="2259308"/>
              <a:ext cx="327487" cy="376034"/>
              <a:chOff x="-64781025" y="3361050"/>
              <a:chExt cx="317425" cy="315200"/>
            </a:xfrm>
          </p:grpSpPr>
          <p:sp>
            <p:nvSpPr>
              <p:cNvPr id="432" name="Google Shape;432;p93"/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rect b="b" l="l" r="r" t="t"/>
                <a:pathLst>
                  <a:path extrusionOk="0" h="10902" w="10902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93"/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rect b="b" l="l" r="r" t="t"/>
                <a:pathLst>
                  <a:path extrusionOk="0" h="4227" w="4191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93"/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rect b="b" l="l" r="r" t="t"/>
                <a:pathLst>
                  <a:path extrusionOk="0" h="3183" w="3404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93"/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rect b="b" l="l" r="r" t="t"/>
                <a:pathLst>
                  <a:path extrusionOk="0" h="3403" w="3214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93"/>
            <p:cNvGrpSpPr/>
            <p:nvPr/>
          </p:nvGrpSpPr>
          <p:grpSpPr>
            <a:xfrm>
              <a:off x="1833122" y="3055246"/>
              <a:ext cx="327487" cy="376034"/>
              <a:chOff x="-64781025" y="3361050"/>
              <a:chExt cx="317425" cy="315200"/>
            </a:xfrm>
          </p:grpSpPr>
          <p:sp>
            <p:nvSpPr>
              <p:cNvPr id="437" name="Google Shape;437;p93"/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rect b="b" l="l" r="r" t="t"/>
                <a:pathLst>
                  <a:path extrusionOk="0" h="10902" w="10902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highlight>
                    <a:srgbClr val="FFFF01"/>
                  </a:highlight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93"/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rect b="b" l="l" r="r" t="t"/>
                <a:pathLst>
                  <a:path extrusionOk="0" h="4227" w="4191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highlight>
                    <a:srgbClr val="FFFF01"/>
                  </a:highlight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93"/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rect b="b" l="l" r="r" t="t"/>
                <a:pathLst>
                  <a:path extrusionOk="0" h="3183" w="3404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highlight>
                    <a:srgbClr val="FFFF01"/>
                  </a:highlight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93"/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rect b="b" l="l" r="r" t="t"/>
                <a:pathLst>
                  <a:path extrusionOk="0" h="3403" w="3214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highlight>
                    <a:srgbClr val="FFFF01"/>
                  </a:highlight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1" name="Google Shape;441;p93"/>
            <p:cNvGrpSpPr/>
            <p:nvPr/>
          </p:nvGrpSpPr>
          <p:grpSpPr>
            <a:xfrm>
              <a:off x="1833122" y="1053071"/>
              <a:ext cx="327487" cy="376034"/>
              <a:chOff x="-64781025" y="3361050"/>
              <a:chExt cx="317425" cy="315200"/>
            </a:xfrm>
          </p:grpSpPr>
          <p:sp>
            <p:nvSpPr>
              <p:cNvPr id="442" name="Google Shape;442;p93"/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rect b="b" l="l" r="r" t="t"/>
                <a:pathLst>
                  <a:path extrusionOk="0" h="10902" w="10902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93"/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rect b="b" l="l" r="r" t="t"/>
                <a:pathLst>
                  <a:path extrusionOk="0" h="4227" w="4191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93"/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rect b="b" l="l" r="r" t="t"/>
                <a:pathLst>
                  <a:path extrusionOk="0" h="3183" w="3404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93"/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rect b="b" l="l" r="r" t="t"/>
                <a:pathLst>
                  <a:path extrusionOk="0" h="3403" w="3214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rgbClr val="9F5C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94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Causas de la mala calidad de los datos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451" name="Google Shape;451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200" y="117113"/>
            <a:ext cx="738126" cy="738126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94"/>
          <p:cNvSpPr/>
          <p:nvPr/>
        </p:nvSpPr>
        <p:spPr>
          <a:xfrm>
            <a:off x="8025725" y="339775"/>
            <a:ext cx="738000" cy="292800"/>
          </a:xfrm>
          <a:prstGeom prst="rect">
            <a:avLst/>
          </a:prstGeom>
          <a:solidFill>
            <a:srgbClr val="FFFF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95"/>
          <p:cNvSpPr txBox="1"/>
          <p:nvPr/>
        </p:nvSpPr>
        <p:spPr>
          <a:xfrm>
            <a:off x="1784275" y="927025"/>
            <a:ext cx="63696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</a:pPr>
            <a:r>
              <a:rPr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Carga de datos en forma manual o Data Entry.</a:t>
            </a:r>
            <a:endParaRPr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</a:pPr>
            <a:r>
              <a:rPr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Carga de datos externos sin los recaudos correctos para su adecuación.</a:t>
            </a:r>
            <a:endParaRPr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</a:pPr>
            <a:r>
              <a:rPr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Problemas de carga originados en los sistemas transaccionales utilizados como fuente de datos.</a:t>
            </a:r>
            <a:endParaRPr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</a:pPr>
            <a:r>
              <a:rPr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Implementación de nuevas aplicaciones en la organización, implica nuevos orígenes de datos, que necesitan ser congruentes con los datos ya existentes.</a:t>
            </a:r>
            <a:endParaRPr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</a:pPr>
            <a:r>
              <a:rPr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Cambios en las aplicaciones existentes o migraciones de sus bases de datos.</a:t>
            </a:r>
            <a:endParaRPr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enry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